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8"/>
  </p:notesMasterIdLst>
  <p:sldIdLst>
    <p:sldId id="256" r:id="rId2"/>
    <p:sldId id="373" r:id="rId3"/>
    <p:sldId id="374" r:id="rId4"/>
    <p:sldId id="436" r:id="rId5"/>
    <p:sldId id="507" r:id="rId6"/>
    <p:sldId id="508" r:id="rId7"/>
    <p:sldId id="509" r:id="rId8"/>
    <p:sldId id="510" r:id="rId9"/>
    <p:sldId id="511" r:id="rId10"/>
    <p:sldId id="515" r:id="rId11"/>
    <p:sldId id="517" r:id="rId12"/>
    <p:sldId id="519" r:id="rId13"/>
    <p:sldId id="520" r:id="rId14"/>
    <p:sldId id="521" r:id="rId15"/>
    <p:sldId id="522" r:id="rId16"/>
    <p:sldId id="523" r:id="rId17"/>
    <p:sldId id="524" r:id="rId18"/>
    <p:sldId id="525" r:id="rId19"/>
    <p:sldId id="526" r:id="rId20"/>
    <p:sldId id="527" r:id="rId21"/>
    <p:sldId id="528" r:id="rId22"/>
    <p:sldId id="535" r:id="rId23"/>
    <p:sldId id="529" r:id="rId24"/>
    <p:sldId id="530" r:id="rId25"/>
    <p:sldId id="531" r:id="rId26"/>
    <p:sldId id="532" r:id="rId27"/>
    <p:sldId id="533" r:id="rId28"/>
    <p:sldId id="534" r:id="rId29"/>
    <p:sldId id="518" r:id="rId30"/>
    <p:sldId id="536" r:id="rId31"/>
    <p:sldId id="537" r:id="rId32"/>
    <p:sldId id="539" r:id="rId33"/>
    <p:sldId id="540" r:id="rId34"/>
    <p:sldId id="516" r:id="rId35"/>
    <p:sldId id="346" r:id="rId36"/>
    <p:sldId id="297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94" autoAdjust="0"/>
  </p:normalViewPr>
  <p:slideViewPr>
    <p:cSldViewPr>
      <p:cViewPr varScale="1">
        <p:scale>
          <a:sx n="65" d="100"/>
          <a:sy n="65" d="100"/>
        </p:scale>
        <p:origin x="716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 2000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6 - Friday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We're just scratching the surface</a:t>
            </a:r>
          </a:p>
          <a:p>
            <a:r>
              <a:rPr lang="en-US" dirty="0" smtClean="0"/>
              <a:t>It's possible to add accelerators (keyboard shortcuts) to menu items</a:t>
            </a:r>
          </a:p>
          <a:p>
            <a:r>
              <a:rPr lang="en-US" dirty="0" smtClean="0"/>
              <a:t>There's an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addSeparator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method on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JMenu</a:t>
            </a:r>
            <a:r>
              <a:rPr lang="en-US" dirty="0" smtClean="0"/>
              <a:t> object that can create separators between groups of menu items</a:t>
            </a:r>
          </a:p>
          <a:p>
            <a:r>
              <a:rPr lang="en-US" dirty="0" smtClean="0"/>
              <a:t>Menu items can have icons</a:t>
            </a:r>
          </a:p>
          <a:p>
            <a:r>
              <a:rPr lang="en-US" dirty="0" smtClean="0"/>
              <a:t>You can even put check boxes and radio buttons in menus</a:t>
            </a:r>
          </a:p>
          <a:p>
            <a:r>
              <a:rPr lang="en-US" dirty="0" smtClean="0"/>
              <a:t>If you're interested, read a tutorial or the API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53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understand recursion, you must first understand recursion.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10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recursion?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6781800" cy="4625609"/>
          </a:xfrm>
        </p:spPr>
        <p:txBody>
          <a:bodyPr/>
          <a:lstStyle/>
          <a:p>
            <a:r>
              <a:rPr lang="en-US" dirty="0" smtClean="0"/>
              <a:t>Defining something in terms of itself</a:t>
            </a:r>
          </a:p>
          <a:p>
            <a:r>
              <a:rPr lang="en-US" dirty="0" smtClean="0"/>
              <a:t>To be useful, the definition must be based on progressively simpler definitions of the thing being defined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944871"/>
            <a:ext cx="2800350" cy="4286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19522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possible to define something recursively from the bottom up</a:t>
            </a:r>
          </a:p>
          <a:p>
            <a:r>
              <a:rPr lang="en-US" dirty="0" smtClean="0"/>
              <a:t>We start with a simple pattern and repeat the pattern, using a copy of the pattern for each part of the starting pattern</a:t>
            </a:r>
            <a:endParaRPr lang="en-US" dirty="0"/>
          </a:p>
        </p:txBody>
      </p:sp>
      <p:grpSp>
        <p:nvGrpSpPr>
          <p:cNvPr id="4" name="Group 40"/>
          <p:cNvGrpSpPr/>
          <p:nvPr/>
        </p:nvGrpSpPr>
        <p:grpSpPr>
          <a:xfrm>
            <a:off x="4212026" y="4307470"/>
            <a:ext cx="969574" cy="1865524"/>
            <a:chOff x="4087213" y="4307470"/>
            <a:chExt cx="969574" cy="1865524"/>
          </a:xfrm>
        </p:grpSpPr>
        <p:cxnSp>
          <p:nvCxnSpPr>
            <p:cNvPr id="20" name="Straight Connector 19"/>
            <p:cNvCxnSpPr/>
            <p:nvPr/>
          </p:nvCxnSpPr>
          <p:spPr>
            <a:xfrm rot="5400000" flipH="1" flipV="1">
              <a:off x="4114800" y="5715000"/>
              <a:ext cx="91440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23"/>
            <p:cNvGrpSpPr>
              <a:grpSpLocks noChangeAspect="1"/>
            </p:cNvGrpSpPr>
            <p:nvPr/>
          </p:nvGrpSpPr>
          <p:grpSpPr>
            <a:xfrm rot="1620000">
              <a:off x="4553867" y="4307470"/>
              <a:ext cx="502920" cy="1006278"/>
              <a:chOff x="2438400" y="4495797"/>
              <a:chExt cx="914399" cy="1829597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 rot="16200000" flipH="1">
                <a:off x="2209800" y="4724397"/>
                <a:ext cx="914399" cy="457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5400000">
                <a:off x="2666999" y="4724399"/>
                <a:ext cx="914400" cy="45720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 flipH="1" flipV="1">
                <a:off x="2438400" y="5867400"/>
                <a:ext cx="914400" cy="158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30"/>
            <p:cNvGrpSpPr>
              <a:grpSpLocks noChangeAspect="1"/>
            </p:cNvGrpSpPr>
            <p:nvPr/>
          </p:nvGrpSpPr>
          <p:grpSpPr>
            <a:xfrm rot="-1620000">
              <a:off x="4087213" y="4307470"/>
              <a:ext cx="502920" cy="1006278"/>
              <a:chOff x="2438400" y="4495797"/>
              <a:chExt cx="914399" cy="1829597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 rot="16200000" flipH="1">
                <a:off x="2209800" y="4724397"/>
                <a:ext cx="914399" cy="457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5400000">
                <a:off x="2666999" y="4724399"/>
                <a:ext cx="914400" cy="45720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 flipH="1" flipV="1">
                <a:off x="2438400" y="5867400"/>
                <a:ext cx="914400" cy="158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" name="Group 216"/>
          <p:cNvGrpSpPr/>
          <p:nvPr/>
        </p:nvGrpSpPr>
        <p:grpSpPr>
          <a:xfrm>
            <a:off x="2971800" y="4343400"/>
            <a:ext cx="914400" cy="1829594"/>
            <a:chOff x="1447800" y="4343400"/>
            <a:chExt cx="914400" cy="1829594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1219200" y="4572000"/>
              <a:ext cx="914400" cy="4572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 flipV="1">
              <a:off x="1447800" y="5715000"/>
              <a:ext cx="91440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1676401" y="4572001"/>
              <a:ext cx="914398" cy="4572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71"/>
          <p:cNvGrpSpPr/>
          <p:nvPr/>
        </p:nvGrpSpPr>
        <p:grpSpPr>
          <a:xfrm>
            <a:off x="5781808" y="4288420"/>
            <a:ext cx="999992" cy="1883780"/>
            <a:chOff x="5896962" y="4288420"/>
            <a:chExt cx="999992" cy="1883780"/>
          </a:xfrm>
        </p:grpSpPr>
        <p:cxnSp>
          <p:nvCxnSpPr>
            <p:cNvPr id="43" name="Straight Connector 42"/>
            <p:cNvCxnSpPr/>
            <p:nvPr/>
          </p:nvCxnSpPr>
          <p:spPr>
            <a:xfrm rot="5400000" flipH="1" flipV="1">
              <a:off x="5939828" y="5714206"/>
              <a:ext cx="91440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51"/>
            <p:cNvGrpSpPr>
              <a:grpSpLocks noChangeAspect="1"/>
            </p:cNvGrpSpPr>
            <p:nvPr/>
          </p:nvGrpSpPr>
          <p:grpSpPr>
            <a:xfrm rot="-1620000">
              <a:off x="5896962" y="4288420"/>
              <a:ext cx="533266" cy="1026038"/>
              <a:chOff x="4087213" y="4307470"/>
              <a:chExt cx="969574" cy="1865524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 rot="5400000" flipH="1" flipV="1">
                <a:off x="4114800" y="5715000"/>
                <a:ext cx="914400" cy="158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" name="Group 23"/>
              <p:cNvGrpSpPr>
                <a:grpSpLocks noChangeAspect="1"/>
              </p:cNvGrpSpPr>
              <p:nvPr/>
            </p:nvGrpSpPr>
            <p:grpSpPr>
              <a:xfrm rot="1620000">
                <a:off x="4553870" y="4307470"/>
                <a:ext cx="502921" cy="1006278"/>
                <a:chOff x="2438400" y="4495797"/>
                <a:chExt cx="914399" cy="1829597"/>
              </a:xfrm>
            </p:grpSpPr>
            <p:cxnSp>
              <p:nvCxnSpPr>
                <p:cNvPr id="59" name="Straight Connector 58"/>
                <p:cNvCxnSpPr/>
                <p:nvPr/>
              </p:nvCxnSpPr>
              <p:spPr>
                <a:xfrm rot="16200000" flipH="1">
                  <a:off x="2209800" y="4724397"/>
                  <a:ext cx="914399" cy="45719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 rot="5400000">
                  <a:off x="2666999" y="4724399"/>
                  <a:ext cx="914400" cy="45720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rot="5400000" flipH="1" flipV="1">
                  <a:off x="2438400" y="5867400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Group 30"/>
              <p:cNvGrpSpPr>
                <a:grpSpLocks noChangeAspect="1"/>
              </p:cNvGrpSpPr>
              <p:nvPr/>
            </p:nvGrpSpPr>
            <p:grpSpPr>
              <a:xfrm rot="-1620000">
                <a:off x="4087215" y="4307467"/>
                <a:ext cx="502921" cy="1006278"/>
                <a:chOff x="2438400" y="4495797"/>
                <a:chExt cx="914399" cy="1829597"/>
              </a:xfrm>
            </p:grpSpPr>
            <p:cxnSp>
              <p:nvCxnSpPr>
                <p:cNvPr id="56" name="Straight Connector 55"/>
                <p:cNvCxnSpPr/>
                <p:nvPr/>
              </p:nvCxnSpPr>
              <p:spPr>
                <a:xfrm rot="16200000" flipH="1">
                  <a:off x="2209800" y="4724397"/>
                  <a:ext cx="914399" cy="45719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 rot="5400000">
                  <a:off x="2666999" y="4724399"/>
                  <a:ext cx="914400" cy="45720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 rot="5400000" flipH="1" flipV="1">
                  <a:off x="2438400" y="5867400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3" name="Group 61"/>
            <p:cNvGrpSpPr>
              <a:grpSpLocks noChangeAspect="1"/>
            </p:cNvGrpSpPr>
            <p:nvPr/>
          </p:nvGrpSpPr>
          <p:grpSpPr>
            <a:xfrm rot="1620000">
              <a:off x="6363688" y="4297944"/>
              <a:ext cx="533266" cy="1026038"/>
              <a:chOff x="4087213" y="4307470"/>
              <a:chExt cx="969574" cy="1865524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 rot="5400000" flipH="1" flipV="1">
                <a:off x="4114800" y="5715000"/>
                <a:ext cx="914400" cy="158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" name="Group 23"/>
              <p:cNvGrpSpPr>
                <a:grpSpLocks noChangeAspect="1"/>
              </p:cNvGrpSpPr>
              <p:nvPr/>
            </p:nvGrpSpPr>
            <p:grpSpPr>
              <a:xfrm rot="1620000">
                <a:off x="4553870" y="4307468"/>
                <a:ext cx="502921" cy="1006278"/>
                <a:chOff x="2438400" y="4495797"/>
                <a:chExt cx="914399" cy="1829597"/>
              </a:xfrm>
            </p:grpSpPr>
            <p:cxnSp>
              <p:nvCxnSpPr>
                <p:cNvPr id="69" name="Straight Connector 68"/>
                <p:cNvCxnSpPr/>
                <p:nvPr/>
              </p:nvCxnSpPr>
              <p:spPr>
                <a:xfrm rot="16200000" flipH="1">
                  <a:off x="2209800" y="4724397"/>
                  <a:ext cx="914399" cy="45719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5400000">
                  <a:off x="2666999" y="4724399"/>
                  <a:ext cx="914400" cy="45720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 rot="5400000" flipH="1" flipV="1">
                  <a:off x="2438400" y="5867400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Group 30"/>
              <p:cNvGrpSpPr>
                <a:grpSpLocks noChangeAspect="1"/>
              </p:cNvGrpSpPr>
              <p:nvPr/>
            </p:nvGrpSpPr>
            <p:grpSpPr>
              <a:xfrm rot="-1620000">
                <a:off x="4087215" y="4307465"/>
                <a:ext cx="502921" cy="1006278"/>
                <a:chOff x="2438400" y="4495797"/>
                <a:chExt cx="914399" cy="1829597"/>
              </a:xfrm>
            </p:grpSpPr>
            <p:cxnSp>
              <p:nvCxnSpPr>
                <p:cNvPr id="66" name="Straight Connector 65"/>
                <p:cNvCxnSpPr/>
                <p:nvPr/>
              </p:nvCxnSpPr>
              <p:spPr>
                <a:xfrm rot="16200000" flipH="1">
                  <a:off x="2209800" y="4724397"/>
                  <a:ext cx="914399" cy="45719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rot="5400000">
                  <a:off x="2666999" y="4724399"/>
                  <a:ext cx="914400" cy="45720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5400000" flipH="1" flipV="1">
                  <a:off x="2438400" y="5867400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6" name="Group 117"/>
          <p:cNvGrpSpPr/>
          <p:nvPr/>
        </p:nvGrpSpPr>
        <p:grpSpPr>
          <a:xfrm>
            <a:off x="7430366" y="4284782"/>
            <a:ext cx="1027835" cy="1887418"/>
            <a:chOff x="7715672" y="4284782"/>
            <a:chExt cx="1027835" cy="1887418"/>
          </a:xfrm>
        </p:grpSpPr>
        <p:cxnSp>
          <p:nvCxnSpPr>
            <p:cNvPr id="73" name="Straight Connector 72"/>
            <p:cNvCxnSpPr/>
            <p:nvPr/>
          </p:nvCxnSpPr>
          <p:spPr>
            <a:xfrm rot="5400000" flipH="1" flipV="1">
              <a:off x="7771605" y="5714206"/>
              <a:ext cx="91440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Group 73"/>
            <p:cNvGrpSpPr>
              <a:grpSpLocks noChangeAspect="1"/>
            </p:cNvGrpSpPr>
            <p:nvPr/>
          </p:nvGrpSpPr>
          <p:grpSpPr>
            <a:xfrm rot="-1620000">
              <a:off x="7715672" y="4284782"/>
              <a:ext cx="549996" cy="1036079"/>
              <a:chOff x="5896962" y="4288420"/>
              <a:chExt cx="999992" cy="1883780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 rot="5400000" flipH="1" flipV="1">
                <a:off x="5939828" y="5714206"/>
                <a:ext cx="914400" cy="158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9" name="Group 51"/>
              <p:cNvGrpSpPr>
                <a:grpSpLocks noChangeAspect="1"/>
              </p:cNvGrpSpPr>
              <p:nvPr/>
            </p:nvGrpSpPr>
            <p:grpSpPr>
              <a:xfrm rot="-1620000">
                <a:off x="5896060" y="4288942"/>
                <a:ext cx="533023" cy="1026041"/>
                <a:chOff x="4087215" y="4307465"/>
                <a:chExt cx="969576" cy="1865529"/>
              </a:xfrm>
            </p:grpSpPr>
            <p:cxnSp>
              <p:nvCxnSpPr>
                <p:cNvPr id="87" name="Straight Connector 86"/>
                <p:cNvCxnSpPr/>
                <p:nvPr/>
              </p:nvCxnSpPr>
              <p:spPr>
                <a:xfrm rot="5400000" flipH="1" flipV="1">
                  <a:off x="4114800" y="5715000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4" name="Group 23"/>
                <p:cNvGrpSpPr>
                  <a:grpSpLocks noChangeAspect="1"/>
                </p:cNvGrpSpPr>
                <p:nvPr/>
              </p:nvGrpSpPr>
              <p:grpSpPr>
                <a:xfrm rot="1620000">
                  <a:off x="4553870" y="4307468"/>
                  <a:ext cx="502921" cy="1006278"/>
                  <a:chOff x="2438400" y="4495797"/>
                  <a:chExt cx="914399" cy="1829597"/>
                </a:xfrm>
              </p:grpSpPr>
              <p:cxnSp>
                <p:nvCxnSpPr>
                  <p:cNvPr id="93" name="Straight Connector 92"/>
                  <p:cNvCxnSpPr/>
                  <p:nvPr/>
                </p:nvCxnSpPr>
                <p:spPr>
                  <a:xfrm rot="16200000" flipH="1">
                    <a:off x="2209800" y="4724397"/>
                    <a:ext cx="914399" cy="457199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/>
                  <p:cNvCxnSpPr/>
                  <p:nvPr/>
                </p:nvCxnSpPr>
                <p:spPr>
                  <a:xfrm rot="5400000">
                    <a:off x="2666999" y="4724399"/>
                    <a:ext cx="914400" cy="45720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Straight Connector 94"/>
                  <p:cNvCxnSpPr/>
                  <p:nvPr/>
                </p:nvCxnSpPr>
                <p:spPr>
                  <a:xfrm rot="5400000" flipH="1" flipV="1">
                    <a:off x="2438400" y="58674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5" name="Group 30"/>
                <p:cNvGrpSpPr>
                  <a:grpSpLocks noChangeAspect="1"/>
                </p:cNvGrpSpPr>
                <p:nvPr/>
              </p:nvGrpSpPr>
              <p:grpSpPr>
                <a:xfrm rot="-1620000">
                  <a:off x="4087215" y="4307465"/>
                  <a:ext cx="502921" cy="1006278"/>
                  <a:chOff x="2438400" y="4495797"/>
                  <a:chExt cx="914399" cy="1829597"/>
                </a:xfrm>
              </p:grpSpPr>
              <p:cxnSp>
                <p:nvCxnSpPr>
                  <p:cNvPr id="90" name="Straight Connector 89"/>
                  <p:cNvCxnSpPr/>
                  <p:nvPr/>
                </p:nvCxnSpPr>
                <p:spPr>
                  <a:xfrm rot="16200000" flipH="1">
                    <a:off x="2209800" y="4724397"/>
                    <a:ext cx="914399" cy="457199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Straight Connector 90"/>
                  <p:cNvCxnSpPr/>
                  <p:nvPr/>
                </p:nvCxnSpPr>
                <p:spPr>
                  <a:xfrm rot="5400000">
                    <a:off x="2666999" y="4724399"/>
                    <a:ext cx="914400" cy="45720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Straight Connector 91"/>
                  <p:cNvCxnSpPr/>
                  <p:nvPr/>
                </p:nvCxnSpPr>
                <p:spPr>
                  <a:xfrm rot="5400000" flipH="1" flipV="1">
                    <a:off x="2438400" y="58674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6" name="Group 61"/>
              <p:cNvGrpSpPr>
                <a:grpSpLocks noChangeAspect="1"/>
              </p:cNvGrpSpPr>
              <p:nvPr/>
            </p:nvGrpSpPr>
            <p:grpSpPr>
              <a:xfrm rot="1620000">
                <a:off x="6362782" y="4297419"/>
                <a:ext cx="533023" cy="1026042"/>
                <a:chOff x="4087215" y="4307463"/>
                <a:chExt cx="969576" cy="1865531"/>
              </a:xfrm>
            </p:grpSpPr>
            <p:cxnSp>
              <p:nvCxnSpPr>
                <p:cNvPr id="78" name="Straight Connector 77"/>
                <p:cNvCxnSpPr/>
                <p:nvPr/>
              </p:nvCxnSpPr>
              <p:spPr>
                <a:xfrm rot="5400000" flipH="1" flipV="1">
                  <a:off x="4114800" y="5715000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7" name="Group 23"/>
                <p:cNvGrpSpPr>
                  <a:grpSpLocks noChangeAspect="1"/>
                </p:cNvGrpSpPr>
                <p:nvPr/>
              </p:nvGrpSpPr>
              <p:grpSpPr>
                <a:xfrm rot="1620000">
                  <a:off x="4553870" y="4307466"/>
                  <a:ext cx="502921" cy="1006278"/>
                  <a:chOff x="2438400" y="4495797"/>
                  <a:chExt cx="914399" cy="1829597"/>
                </a:xfrm>
              </p:grpSpPr>
              <p:cxnSp>
                <p:nvCxnSpPr>
                  <p:cNvPr id="84" name="Straight Connector 83"/>
                  <p:cNvCxnSpPr/>
                  <p:nvPr/>
                </p:nvCxnSpPr>
                <p:spPr>
                  <a:xfrm rot="16200000" flipH="1">
                    <a:off x="2209800" y="4724397"/>
                    <a:ext cx="914399" cy="457199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Straight Connector 84"/>
                  <p:cNvCxnSpPr/>
                  <p:nvPr/>
                </p:nvCxnSpPr>
                <p:spPr>
                  <a:xfrm rot="5400000">
                    <a:off x="2666999" y="4724399"/>
                    <a:ext cx="914400" cy="45720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Straight Connector 85"/>
                  <p:cNvCxnSpPr/>
                  <p:nvPr/>
                </p:nvCxnSpPr>
                <p:spPr>
                  <a:xfrm rot="5400000" flipH="1" flipV="1">
                    <a:off x="2438400" y="58674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" name="Group 30"/>
                <p:cNvGrpSpPr>
                  <a:grpSpLocks noChangeAspect="1"/>
                </p:cNvGrpSpPr>
                <p:nvPr/>
              </p:nvGrpSpPr>
              <p:grpSpPr>
                <a:xfrm rot="-1620000">
                  <a:off x="4087215" y="4307463"/>
                  <a:ext cx="502921" cy="1006278"/>
                  <a:chOff x="2438400" y="4495797"/>
                  <a:chExt cx="914399" cy="1829597"/>
                </a:xfrm>
              </p:grpSpPr>
              <p:cxnSp>
                <p:nvCxnSpPr>
                  <p:cNvPr id="81" name="Straight Connector 80"/>
                  <p:cNvCxnSpPr/>
                  <p:nvPr/>
                </p:nvCxnSpPr>
                <p:spPr>
                  <a:xfrm rot="16200000" flipH="1">
                    <a:off x="2209800" y="4724397"/>
                    <a:ext cx="914399" cy="457199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Straight Connector 81"/>
                  <p:cNvCxnSpPr/>
                  <p:nvPr/>
                </p:nvCxnSpPr>
                <p:spPr>
                  <a:xfrm rot="5400000">
                    <a:off x="2666999" y="4724399"/>
                    <a:ext cx="914400" cy="45720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Straight Connector 82"/>
                  <p:cNvCxnSpPr/>
                  <p:nvPr/>
                </p:nvCxnSpPr>
                <p:spPr>
                  <a:xfrm rot="5400000" flipH="1" flipV="1">
                    <a:off x="2438400" y="58674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29" name="Group 95"/>
            <p:cNvGrpSpPr>
              <a:grpSpLocks noChangeAspect="1"/>
            </p:cNvGrpSpPr>
            <p:nvPr/>
          </p:nvGrpSpPr>
          <p:grpSpPr>
            <a:xfrm rot="1620000">
              <a:off x="8193511" y="4287963"/>
              <a:ext cx="549996" cy="1036079"/>
              <a:chOff x="5896962" y="4288420"/>
              <a:chExt cx="999992" cy="1883780"/>
            </a:xfrm>
          </p:grpSpPr>
          <p:cxnSp>
            <p:nvCxnSpPr>
              <p:cNvPr id="97" name="Straight Connector 96"/>
              <p:cNvCxnSpPr/>
              <p:nvPr/>
            </p:nvCxnSpPr>
            <p:spPr>
              <a:xfrm rot="5400000" flipH="1" flipV="1">
                <a:off x="5939828" y="5714206"/>
                <a:ext cx="914400" cy="158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51"/>
              <p:cNvGrpSpPr>
                <a:grpSpLocks noChangeAspect="1"/>
              </p:cNvGrpSpPr>
              <p:nvPr/>
            </p:nvGrpSpPr>
            <p:grpSpPr>
              <a:xfrm rot="-1620000">
                <a:off x="5896060" y="4288942"/>
                <a:ext cx="533023" cy="1026041"/>
                <a:chOff x="4087215" y="4307465"/>
                <a:chExt cx="969576" cy="1865529"/>
              </a:xfrm>
            </p:grpSpPr>
            <p:cxnSp>
              <p:nvCxnSpPr>
                <p:cNvPr id="109" name="Straight Connector 108"/>
                <p:cNvCxnSpPr/>
                <p:nvPr/>
              </p:nvCxnSpPr>
              <p:spPr>
                <a:xfrm rot="5400000" flipH="1" flipV="1">
                  <a:off x="4114800" y="5715000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1" name="Group 23"/>
                <p:cNvGrpSpPr>
                  <a:grpSpLocks noChangeAspect="1"/>
                </p:cNvGrpSpPr>
                <p:nvPr/>
              </p:nvGrpSpPr>
              <p:grpSpPr>
                <a:xfrm rot="1620000">
                  <a:off x="4553870" y="4307468"/>
                  <a:ext cx="502921" cy="1006278"/>
                  <a:chOff x="2438400" y="4495797"/>
                  <a:chExt cx="914399" cy="1829597"/>
                </a:xfrm>
              </p:grpSpPr>
              <p:cxnSp>
                <p:nvCxnSpPr>
                  <p:cNvPr id="115" name="Straight Connector 114"/>
                  <p:cNvCxnSpPr/>
                  <p:nvPr/>
                </p:nvCxnSpPr>
                <p:spPr>
                  <a:xfrm rot="16200000" flipH="1">
                    <a:off x="2209800" y="4724397"/>
                    <a:ext cx="914399" cy="457199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Straight Connector 115"/>
                  <p:cNvCxnSpPr/>
                  <p:nvPr/>
                </p:nvCxnSpPr>
                <p:spPr>
                  <a:xfrm rot="5400000">
                    <a:off x="2666999" y="4724399"/>
                    <a:ext cx="914400" cy="45720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7" name="Straight Connector 116"/>
                  <p:cNvCxnSpPr/>
                  <p:nvPr/>
                </p:nvCxnSpPr>
                <p:spPr>
                  <a:xfrm rot="5400000" flipH="1" flipV="1">
                    <a:off x="2438400" y="58674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6" name="Group 30"/>
                <p:cNvGrpSpPr>
                  <a:grpSpLocks noChangeAspect="1"/>
                </p:cNvGrpSpPr>
                <p:nvPr/>
              </p:nvGrpSpPr>
              <p:grpSpPr>
                <a:xfrm rot="-1620000">
                  <a:off x="4087215" y="4307465"/>
                  <a:ext cx="502921" cy="1006278"/>
                  <a:chOff x="2438400" y="4495797"/>
                  <a:chExt cx="914399" cy="1829597"/>
                </a:xfrm>
              </p:grpSpPr>
              <p:cxnSp>
                <p:nvCxnSpPr>
                  <p:cNvPr id="112" name="Straight Connector 111"/>
                  <p:cNvCxnSpPr/>
                  <p:nvPr/>
                </p:nvCxnSpPr>
                <p:spPr>
                  <a:xfrm rot="16200000" flipH="1">
                    <a:off x="2209800" y="4724397"/>
                    <a:ext cx="914399" cy="457199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Straight Connector 112"/>
                  <p:cNvCxnSpPr/>
                  <p:nvPr/>
                </p:nvCxnSpPr>
                <p:spPr>
                  <a:xfrm rot="5400000">
                    <a:off x="2666999" y="4724399"/>
                    <a:ext cx="914400" cy="45720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Straight Connector 113"/>
                  <p:cNvCxnSpPr/>
                  <p:nvPr/>
                </p:nvCxnSpPr>
                <p:spPr>
                  <a:xfrm rot="5400000" flipH="1" flipV="1">
                    <a:off x="2438400" y="58674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7" name="Group 61"/>
              <p:cNvGrpSpPr>
                <a:grpSpLocks noChangeAspect="1"/>
              </p:cNvGrpSpPr>
              <p:nvPr/>
            </p:nvGrpSpPr>
            <p:grpSpPr>
              <a:xfrm rot="1620000">
                <a:off x="6362782" y="4297419"/>
                <a:ext cx="533023" cy="1026042"/>
                <a:chOff x="4087215" y="4307463"/>
                <a:chExt cx="969576" cy="1865531"/>
              </a:xfrm>
            </p:grpSpPr>
            <p:cxnSp>
              <p:nvCxnSpPr>
                <p:cNvPr id="100" name="Straight Connector 99"/>
                <p:cNvCxnSpPr/>
                <p:nvPr/>
              </p:nvCxnSpPr>
              <p:spPr>
                <a:xfrm rot="5400000" flipH="1" flipV="1">
                  <a:off x="4114800" y="5715000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8" name="Group 23"/>
                <p:cNvGrpSpPr>
                  <a:grpSpLocks noChangeAspect="1"/>
                </p:cNvGrpSpPr>
                <p:nvPr/>
              </p:nvGrpSpPr>
              <p:grpSpPr>
                <a:xfrm rot="1620000">
                  <a:off x="4553870" y="4307466"/>
                  <a:ext cx="502921" cy="1006278"/>
                  <a:chOff x="2438400" y="4495797"/>
                  <a:chExt cx="914399" cy="1829597"/>
                </a:xfrm>
              </p:grpSpPr>
              <p:cxnSp>
                <p:nvCxnSpPr>
                  <p:cNvPr id="106" name="Straight Connector 105"/>
                  <p:cNvCxnSpPr/>
                  <p:nvPr/>
                </p:nvCxnSpPr>
                <p:spPr>
                  <a:xfrm rot="16200000" flipH="1">
                    <a:off x="2209800" y="4724397"/>
                    <a:ext cx="914399" cy="457199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Straight Connector 106"/>
                  <p:cNvCxnSpPr/>
                  <p:nvPr/>
                </p:nvCxnSpPr>
                <p:spPr>
                  <a:xfrm rot="5400000">
                    <a:off x="2666999" y="4724399"/>
                    <a:ext cx="914400" cy="45720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Straight Connector 107"/>
                  <p:cNvCxnSpPr/>
                  <p:nvPr/>
                </p:nvCxnSpPr>
                <p:spPr>
                  <a:xfrm rot="5400000" flipH="1" flipV="1">
                    <a:off x="2438400" y="58674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9" name="Group 30"/>
                <p:cNvGrpSpPr>
                  <a:grpSpLocks noChangeAspect="1"/>
                </p:cNvGrpSpPr>
                <p:nvPr/>
              </p:nvGrpSpPr>
              <p:grpSpPr>
                <a:xfrm rot="-1620000">
                  <a:off x="4087215" y="4307463"/>
                  <a:ext cx="502921" cy="1006278"/>
                  <a:chOff x="2438400" y="4495797"/>
                  <a:chExt cx="914399" cy="1829597"/>
                </a:xfrm>
              </p:grpSpPr>
              <p:cxnSp>
                <p:nvCxnSpPr>
                  <p:cNvPr id="103" name="Straight Connector 102"/>
                  <p:cNvCxnSpPr/>
                  <p:nvPr/>
                </p:nvCxnSpPr>
                <p:spPr>
                  <a:xfrm rot="16200000" flipH="1">
                    <a:off x="2209800" y="4724397"/>
                    <a:ext cx="914399" cy="457199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Straight Connector 103"/>
                  <p:cNvCxnSpPr/>
                  <p:nvPr/>
                </p:nvCxnSpPr>
                <p:spPr>
                  <a:xfrm rot="5400000">
                    <a:off x="2666999" y="4724399"/>
                    <a:ext cx="914400" cy="45720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" name="Straight Connector 104"/>
                  <p:cNvCxnSpPr/>
                  <p:nvPr/>
                </p:nvCxnSpPr>
                <p:spPr>
                  <a:xfrm rot="5400000" flipH="1" flipV="1">
                    <a:off x="2438400" y="58674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grpSp>
        <p:nvGrpSpPr>
          <p:cNvPr id="40" name="Group 211"/>
          <p:cNvGrpSpPr/>
          <p:nvPr/>
        </p:nvGrpSpPr>
        <p:grpSpPr>
          <a:xfrm>
            <a:off x="9094308" y="4277040"/>
            <a:ext cx="1040293" cy="1895161"/>
            <a:chOff x="7710536" y="4277039"/>
            <a:chExt cx="1040293" cy="1895161"/>
          </a:xfrm>
        </p:grpSpPr>
        <p:cxnSp>
          <p:nvCxnSpPr>
            <p:cNvPr id="119" name="Straight Connector 118"/>
            <p:cNvCxnSpPr/>
            <p:nvPr/>
          </p:nvCxnSpPr>
          <p:spPr>
            <a:xfrm rot="5400000" flipH="1" flipV="1">
              <a:off x="7773194" y="5714206"/>
              <a:ext cx="91440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Group 119"/>
            <p:cNvGrpSpPr>
              <a:grpSpLocks noChangeAspect="1"/>
            </p:cNvGrpSpPr>
            <p:nvPr/>
          </p:nvGrpSpPr>
          <p:grpSpPr>
            <a:xfrm rot="1620000">
              <a:off x="8185815" y="4281979"/>
              <a:ext cx="565014" cy="1037379"/>
              <a:chOff x="7713990" y="4286056"/>
              <a:chExt cx="1027298" cy="1886143"/>
            </a:xfrm>
          </p:grpSpPr>
          <p:cxnSp>
            <p:nvCxnSpPr>
              <p:cNvPr id="121" name="Straight Connector 120"/>
              <p:cNvCxnSpPr/>
              <p:nvPr/>
            </p:nvCxnSpPr>
            <p:spPr>
              <a:xfrm rot="5400000" flipH="1" flipV="1">
                <a:off x="7771600" y="5714205"/>
                <a:ext cx="914400" cy="158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2" name="Group 73"/>
              <p:cNvGrpSpPr>
                <a:grpSpLocks noChangeAspect="1"/>
              </p:cNvGrpSpPr>
              <p:nvPr/>
            </p:nvGrpSpPr>
            <p:grpSpPr>
              <a:xfrm rot="-1620000">
                <a:off x="7713990" y="4286056"/>
                <a:ext cx="549604" cy="1035797"/>
                <a:chOff x="5896060" y="4288942"/>
                <a:chExt cx="999741" cy="1883258"/>
              </a:xfrm>
            </p:grpSpPr>
            <p:cxnSp>
              <p:nvCxnSpPr>
                <p:cNvPr id="145" name="Straight Connector 144"/>
                <p:cNvCxnSpPr/>
                <p:nvPr/>
              </p:nvCxnSpPr>
              <p:spPr>
                <a:xfrm rot="5400000" flipH="1" flipV="1">
                  <a:off x="5939828" y="5714206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4" name="Group 51"/>
                <p:cNvGrpSpPr>
                  <a:grpSpLocks noChangeAspect="1"/>
                </p:cNvGrpSpPr>
                <p:nvPr/>
              </p:nvGrpSpPr>
              <p:grpSpPr>
                <a:xfrm rot="-1620000">
                  <a:off x="5896060" y="4288942"/>
                  <a:ext cx="533023" cy="1026042"/>
                  <a:chOff x="4087215" y="4307463"/>
                  <a:chExt cx="969576" cy="1865531"/>
                </a:xfrm>
              </p:grpSpPr>
              <p:cxnSp>
                <p:nvCxnSpPr>
                  <p:cNvPr id="157" name="Straight Connector 156"/>
                  <p:cNvCxnSpPr/>
                  <p:nvPr/>
                </p:nvCxnSpPr>
                <p:spPr>
                  <a:xfrm rot="5400000" flipH="1" flipV="1">
                    <a:off x="4114800" y="57150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45" name="Group 23"/>
                  <p:cNvGrpSpPr>
                    <a:grpSpLocks noChangeAspect="1"/>
                  </p:cNvGrpSpPr>
                  <p:nvPr/>
                </p:nvGrpSpPr>
                <p:grpSpPr>
                  <a:xfrm rot="1620000">
                    <a:off x="4553870" y="4307466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63" name="Straight Connector 162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" name="Straight Connector 163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" name="Straight Connector 164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6" name="Group 30"/>
                  <p:cNvGrpSpPr>
                    <a:grpSpLocks noChangeAspect="1"/>
                  </p:cNvGrpSpPr>
                  <p:nvPr/>
                </p:nvGrpSpPr>
                <p:grpSpPr>
                  <a:xfrm rot="-1620000">
                    <a:off x="4087215" y="4307463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60" name="Straight Connector 159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" name="Straight Connector 160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" name="Straight Connector 161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47" name="Group 61"/>
                <p:cNvGrpSpPr>
                  <a:grpSpLocks noChangeAspect="1"/>
                </p:cNvGrpSpPr>
                <p:nvPr/>
              </p:nvGrpSpPr>
              <p:grpSpPr>
                <a:xfrm rot="1620000">
                  <a:off x="6362778" y="4297418"/>
                  <a:ext cx="533023" cy="1026043"/>
                  <a:chOff x="4087215" y="4307461"/>
                  <a:chExt cx="969576" cy="1865533"/>
                </a:xfrm>
              </p:grpSpPr>
              <p:cxnSp>
                <p:nvCxnSpPr>
                  <p:cNvPr id="148" name="Straight Connector 147"/>
                  <p:cNvCxnSpPr/>
                  <p:nvPr/>
                </p:nvCxnSpPr>
                <p:spPr>
                  <a:xfrm rot="5400000" flipH="1" flipV="1">
                    <a:off x="4114800" y="57150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48" name="Group 23"/>
                  <p:cNvGrpSpPr>
                    <a:grpSpLocks noChangeAspect="1"/>
                  </p:cNvGrpSpPr>
                  <p:nvPr/>
                </p:nvGrpSpPr>
                <p:grpSpPr>
                  <a:xfrm rot="1620000">
                    <a:off x="4553870" y="4307464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54" name="Straight Connector 153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5" name="Straight Connector 154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6" name="Straight Connector 155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9" name="Group 30"/>
                  <p:cNvGrpSpPr>
                    <a:grpSpLocks noChangeAspect="1"/>
                  </p:cNvGrpSpPr>
                  <p:nvPr/>
                </p:nvGrpSpPr>
                <p:grpSpPr>
                  <a:xfrm rot="-1620000">
                    <a:off x="4087215" y="4307461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51" name="Straight Connector 150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" name="Straight Connector 151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3" name="Straight Connector 152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grpSp>
            <p:nvGrpSpPr>
              <p:cNvPr id="50" name="Group 95"/>
              <p:cNvGrpSpPr>
                <a:grpSpLocks noChangeAspect="1"/>
              </p:cNvGrpSpPr>
              <p:nvPr/>
            </p:nvGrpSpPr>
            <p:grpSpPr>
              <a:xfrm rot="1620000">
                <a:off x="8191684" y="4287251"/>
                <a:ext cx="549604" cy="1035797"/>
                <a:chOff x="5896060" y="4288942"/>
                <a:chExt cx="999741" cy="1883258"/>
              </a:xfrm>
            </p:grpSpPr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5939828" y="5714206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1" name="Group 51"/>
                <p:cNvGrpSpPr>
                  <a:grpSpLocks noChangeAspect="1"/>
                </p:cNvGrpSpPr>
                <p:nvPr/>
              </p:nvGrpSpPr>
              <p:grpSpPr>
                <a:xfrm rot="-1620000">
                  <a:off x="5896060" y="4288942"/>
                  <a:ext cx="533023" cy="1026042"/>
                  <a:chOff x="4087215" y="4307463"/>
                  <a:chExt cx="969576" cy="1865531"/>
                </a:xfrm>
              </p:grpSpPr>
              <p:cxnSp>
                <p:nvCxnSpPr>
                  <p:cNvPr id="136" name="Straight Connector 135"/>
                  <p:cNvCxnSpPr/>
                  <p:nvPr/>
                </p:nvCxnSpPr>
                <p:spPr>
                  <a:xfrm rot="5400000" flipH="1" flipV="1">
                    <a:off x="4114800" y="57150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52" name="Group 23"/>
                  <p:cNvGrpSpPr>
                    <a:grpSpLocks noChangeAspect="1"/>
                  </p:cNvGrpSpPr>
                  <p:nvPr/>
                </p:nvGrpSpPr>
                <p:grpSpPr>
                  <a:xfrm rot="1620000">
                    <a:off x="4553870" y="4307466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42" name="Straight Connector 141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" name="Straight Connector 142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4" name="Straight Connector 143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4" name="Group 30"/>
                  <p:cNvGrpSpPr>
                    <a:grpSpLocks noChangeAspect="1"/>
                  </p:cNvGrpSpPr>
                  <p:nvPr/>
                </p:nvGrpSpPr>
                <p:grpSpPr>
                  <a:xfrm rot="-1620000">
                    <a:off x="4087215" y="4307463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39" name="Straight Connector 138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" name="Straight Connector 139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1" name="Straight Connector 140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55" name="Group 61"/>
                <p:cNvGrpSpPr>
                  <a:grpSpLocks noChangeAspect="1"/>
                </p:cNvGrpSpPr>
                <p:nvPr/>
              </p:nvGrpSpPr>
              <p:grpSpPr>
                <a:xfrm rot="1620000">
                  <a:off x="6362778" y="4297418"/>
                  <a:ext cx="533023" cy="1026043"/>
                  <a:chOff x="4087215" y="4307461"/>
                  <a:chExt cx="969576" cy="1865533"/>
                </a:xfrm>
              </p:grpSpPr>
              <p:cxnSp>
                <p:nvCxnSpPr>
                  <p:cNvPr id="127" name="Straight Connector 126"/>
                  <p:cNvCxnSpPr/>
                  <p:nvPr/>
                </p:nvCxnSpPr>
                <p:spPr>
                  <a:xfrm rot="5400000" flipH="1" flipV="1">
                    <a:off x="4114800" y="57150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62" name="Group 23"/>
                  <p:cNvGrpSpPr>
                    <a:grpSpLocks noChangeAspect="1"/>
                  </p:cNvGrpSpPr>
                  <p:nvPr/>
                </p:nvGrpSpPr>
                <p:grpSpPr>
                  <a:xfrm rot="1620000">
                    <a:off x="4553870" y="4307464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33" name="Straight Connector 132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" name="Straight Connector 133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" name="Straight Connector 134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4" name="Group 30"/>
                  <p:cNvGrpSpPr>
                    <a:grpSpLocks noChangeAspect="1"/>
                  </p:cNvGrpSpPr>
                  <p:nvPr/>
                </p:nvGrpSpPr>
                <p:grpSpPr>
                  <a:xfrm rot="-1620000">
                    <a:off x="4087215" y="4307461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30" name="Straight Connector 129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1" name="Straight Connector 130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" name="Straight Connector 131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  <p:grpSp>
          <p:nvGrpSpPr>
            <p:cNvPr id="65" name="Group 165"/>
            <p:cNvGrpSpPr>
              <a:grpSpLocks noChangeAspect="1"/>
            </p:cNvGrpSpPr>
            <p:nvPr/>
          </p:nvGrpSpPr>
          <p:grpSpPr>
            <a:xfrm rot="-1620000">
              <a:off x="7710536" y="4277039"/>
              <a:ext cx="565309" cy="1038080"/>
              <a:chOff x="7715672" y="4284782"/>
              <a:chExt cx="1027835" cy="1887418"/>
            </a:xfrm>
          </p:grpSpPr>
          <p:cxnSp>
            <p:nvCxnSpPr>
              <p:cNvPr id="167" name="Straight Connector 166"/>
              <p:cNvCxnSpPr/>
              <p:nvPr/>
            </p:nvCxnSpPr>
            <p:spPr>
              <a:xfrm rot="5400000" flipH="1" flipV="1">
                <a:off x="7771605" y="5714206"/>
                <a:ext cx="914400" cy="158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2" name="Group 73"/>
              <p:cNvGrpSpPr>
                <a:grpSpLocks noChangeAspect="1"/>
              </p:cNvGrpSpPr>
              <p:nvPr/>
            </p:nvGrpSpPr>
            <p:grpSpPr>
              <a:xfrm rot="-1620000">
                <a:off x="7713990" y="4286056"/>
                <a:ext cx="549604" cy="1035797"/>
                <a:chOff x="5896060" y="4288942"/>
                <a:chExt cx="999741" cy="1883258"/>
              </a:xfrm>
            </p:grpSpPr>
            <p:cxnSp>
              <p:nvCxnSpPr>
                <p:cNvPr id="191" name="Straight Connector 190"/>
                <p:cNvCxnSpPr/>
                <p:nvPr/>
              </p:nvCxnSpPr>
              <p:spPr>
                <a:xfrm rot="5400000" flipH="1" flipV="1">
                  <a:off x="5939828" y="5714206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4" name="Group 51"/>
                <p:cNvGrpSpPr>
                  <a:grpSpLocks noChangeAspect="1"/>
                </p:cNvGrpSpPr>
                <p:nvPr/>
              </p:nvGrpSpPr>
              <p:grpSpPr>
                <a:xfrm rot="-1620000">
                  <a:off x="5896060" y="4288942"/>
                  <a:ext cx="533023" cy="1026042"/>
                  <a:chOff x="4087215" y="4307463"/>
                  <a:chExt cx="969576" cy="1865531"/>
                </a:xfrm>
              </p:grpSpPr>
              <p:cxnSp>
                <p:nvCxnSpPr>
                  <p:cNvPr id="203" name="Straight Connector 202"/>
                  <p:cNvCxnSpPr/>
                  <p:nvPr/>
                </p:nvCxnSpPr>
                <p:spPr>
                  <a:xfrm rot="5400000" flipH="1" flipV="1">
                    <a:off x="4114800" y="57150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76" name="Group 23"/>
                  <p:cNvGrpSpPr>
                    <a:grpSpLocks noChangeAspect="1"/>
                  </p:cNvGrpSpPr>
                  <p:nvPr/>
                </p:nvGrpSpPr>
                <p:grpSpPr>
                  <a:xfrm rot="1620000">
                    <a:off x="4553870" y="4307466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209" name="Straight Connector 208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0" name="Straight Connector 209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1" name="Straight Connector 210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77" name="Group 30"/>
                  <p:cNvGrpSpPr>
                    <a:grpSpLocks noChangeAspect="1"/>
                  </p:cNvGrpSpPr>
                  <p:nvPr/>
                </p:nvGrpSpPr>
                <p:grpSpPr>
                  <a:xfrm rot="-1620000">
                    <a:off x="4087215" y="4307463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206" name="Straight Connector 205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7" name="Straight Connector 206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8" name="Straight Connector 207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79" name="Group 61"/>
                <p:cNvGrpSpPr>
                  <a:grpSpLocks noChangeAspect="1"/>
                </p:cNvGrpSpPr>
                <p:nvPr/>
              </p:nvGrpSpPr>
              <p:grpSpPr>
                <a:xfrm rot="1620000">
                  <a:off x="6362778" y="4297418"/>
                  <a:ext cx="533023" cy="1026043"/>
                  <a:chOff x="4087215" y="4307461"/>
                  <a:chExt cx="969576" cy="1865533"/>
                </a:xfrm>
              </p:grpSpPr>
              <p:cxnSp>
                <p:nvCxnSpPr>
                  <p:cNvPr id="194" name="Straight Connector 193"/>
                  <p:cNvCxnSpPr/>
                  <p:nvPr/>
                </p:nvCxnSpPr>
                <p:spPr>
                  <a:xfrm rot="5400000" flipH="1" flipV="1">
                    <a:off x="4114800" y="57150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80" name="Group 23"/>
                  <p:cNvGrpSpPr>
                    <a:grpSpLocks noChangeAspect="1"/>
                  </p:cNvGrpSpPr>
                  <p:nvPr/>
                </p:nvGrpSpPr>
                <p:grpSpPr>
                  <a:xfrm rot="1620000">
                    <a:off x="4553870" y="4307464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200" name="Straight Connector 199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1" name="Straight Connector 200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2" name="Straight Connector 201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8" name="Group 30"/>
                  <p:cNvGrpSpPr>
                    <a:grpSpLocks noChangeAspect="1"/>
                  </p:cNvGrpSpPr>
                  <p:nvPr/>
                </p:nvGrpSpPr>
                <p:grpSpPr>
                  <a:xfrm rot="-1620000">
                    <a:off x="4087215" y="4307461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97" name="Straight Connector 196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8" name="Straight Connector 197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9" name="Straight Connector 198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grpSp>
            <p:nvGrpSpPr>
              <p:cNvPr id="89" name="Group 95"/>
              <p:cNvGrpSpPr>
                <a:grpSpLocks noChangeAspect="1"/>
              </p:cNvGrpSpPr>
              <p:nvPr/>
            </p:nvGrpSpPr>
            <p:grpSpPr>
              <a:xfrm rot="1620000">
                <a:off x="8191684" y="4287251"/>
                <a:ext cx="549604" cy="1035797"/>
                <a:chOff x="5896060" y="4288942"/>
                <a:chExt cx="999741" cy="1883258"/>
              </a:xfrm>
            </p:grpSpPr>
            <p:cxnSp>
              <p:nvCxnSpPr>
                <p:cNvPr id="170" name="Straight Connector 169"/>
                <p:cNvCxnSpPr/>
                <p:nvPr/>
              </p:nvCxnSpPr>
              <p:spPr>
                <a:xfrm rot="5400000" flipH="1" flipV="1">
                  <a:off x="5939828" y="5714206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6" name="Group 51"/>
                <p:cNvGrpSpPr>
                  <a:grpSpLocks noChangeAspect="1"/>
                </p:cNvGrpSpPr>
                <p:nvPr/>
              </p:nvGrpSpPr>
              <p:grpSpPr>
                <a:xfrm rot="-1620000">
                  <a:off x="5896060" y="4288942"/>
                  <a:ext cx="533023" cy="1026042"/>
                  <a:chOff x="4087215" y="4307463"/>
                  <a:chExt cx="969576" cy="1865531"/>
                </a:xfrm>
              </p:grpSpPr>
              <p:cxnSp>
                <p:nvCxnSpPr>
                  <p:cNvPr id="182" name="Straight Connector 181"/>
                  <p:cNvCxnSpPr/>
                  <p:nvPr/>
                </p:nvCxnSpPr>
                <p:spPr>
                  <a:xfrm rot="5400000" flipH="1" flipV="1">
                    <a:off x="4114800" y="57150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8" name="Group 23"/>
                  <p:cNvGrpSpPr>
                    <a:grpSpLocks noChangeAspect="1"/>
                  </p:cNvGrpSpPr>
                  <p:nvPr/>
                </p:nvGrpSpPr>
                <p:grpSpPr>
                  <a:xfrm rot="1620000">
                    <a:off x="4553870" y="4307466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88" name="Straight Connector 187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9" name="Straight Connector 188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0" name="Straight Connector 189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9" name="Group 30"/>
                  <p:cNvGrpSpPr>
                    <a:grpSpLocks noChangeAspect="1"/>
                  </p:cNvGrpSpPr>
                  <p:nvPr/>
                </p:nvGrpSpPr>
                <p:grpSpPr>
                  <a:xfrm rot="-1620000">
                    <a:off x="4087215" y="4307463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85" name="Straight Connector 184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6" name="Straight Connector 185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7" name="Straight Connector 186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01" name="Group 61"/>
                <p:cNvGrpSpPr>
                  <a:grpSpLocks noChangeAspect="1"/>
                </p:cNvGrpSpPr>
                <p:nvPr/>
              </p:nvGrpSpPr>
              <p:grpSpPr>
                <a:xfrm rot="1620000">
                  <a:off x="6362778" y="4297418"/>
                  <a:ext cx="533023" cy="1026043"/>
                  <a:chOff x="4087215" y="4307461"/>
                  <a:chExt cx="969576" cy="1865533"/>
                </a:xfrm>
              </p:grpSpPr>
              <p:cxnSp>
                <p:nvCxnSpPr>
                  <p:cNvPr id="173" name="Straight Connector 172"/>
                  <p:cNvCxnSpPr/>
                  <p:nvPr/>
                </p:nvCxnSpPr>
                <p:spPr>
                  <a:xfrm rot="5400000" flipH="1" flipV="1">
                    <a:off x="4114800" y="57150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02" name="Group 23"/>
                  <p:cNvGrpSpPr>
                    <a:grpSpLocks noChangeAspect="1"/>
                  </p:cNvGrpSpPr>
                  <p:nvPr/>
                </p:nvGrpSpPr>
                <p:grpSpPr>
                  <a:xfrm rot="1620000">
                    <a:off x="4553870" y="4307464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79" name="Straight Connector 178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0" name="Straight Connector 179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1" name="Straight Connector 180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10" name="Group 30"/>
                  <p:cNvGrpSpPr>
                    <a:grpSpLocks noChangeAspect="1"/>
                  </p:cNvGrpSpPr>
                  <p:nvPr/>
                </p:nvGrpSpPr>
                <p:grpSpPr>
                  <a:xfrm rot="-1620000">
                    <a:off x="4087215" y="4307461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76" name="Straight Connector 175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7" name="Straight Connector 176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8" name="Straight Connector 177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</p:grpSp>
      <p:sp>
        <p:nvSpPr>
          <p:cNvPr id="213" name="Right Arrow 212"/>
          <p:cNvSpPr/>
          <p:nvPr/>
        </p:nvSpPr>
        <p:spPr>
          <a:xfrm>
            <a:off x="3733800" y="5105400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Right Arrow 213"/>
          <p:cNvSpPr/>
          <p:nvPr/>
        </p:nvSpPr>
        <p:spPr>
          <a:xfrm>
            <a:off x="5257800" y="5105400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ight Arrow 214"/>
          <p:cNvSpPr/>
          <p:nvPr/>
        </p:nvSpPr>
        <p:spPr>
          <a:xfrm>
            <a:off x="6934200" y="5105400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Right Arrow 215"/>
          <p:cNvSpPr/>
          <p:nvPr/>
        </p:nvSpPr>
        <p:spPr>
          <a:xfrm>
            <a:off x="8610600" y="5105400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5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13" grpId="0" animBg="1"/>
      <p:bldP spid="214" grpId="0" animBg="1"/>
      <p:bldP spid="215" grpId="0" animBg="1"/>
      <p:bldP spid="2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Explicitly:</a:t>
            </a:r>
          </a:p>
          <a:p>
            <a:r>
              <a:rPr lang="en-US" b="1" i="1" dirty="0" smtClean="0"/>
              <a:t>n</a:t>
            </a:r>
            <a:r>
              <a:rPr lang="en-US" dirty="0" smtClean="0"/>
              <a:t>! = (</a:t>
            </a:r>
            <a:r>
              <a:rPr lang="en-US" b="1" i="1" dirty="0" smtClean="0"/>
              <a:t>n</a:t>
            </a:r>
            <a:r>
              <a:rPr lang="en-US" dirty="0" smtClean="0"/>
              <a:t>)(</a:t>
            </a:r>
            <a:r>
              <a:rPr lang="en-US" b="1" i="1" dirty="0" smtClean="0"/>
              <a:t>n</a:t>
            </a:r>
            <a:r>
              <a:rPr lang="en-US" dirty="0" smtClean="0"/>
              <a:t> – 1)(</a:t>
            </a:r>
            <a:r>
              <a:rPr lang="en-US" b="1" i="1" dirty="0" smtClean="0"/>
              <a:t>n</a:t>
            </a:r>
            <a:r>
              <a:rPr lang="en-US" dirty="0" smtClean="0"/>
              <a:t> – 2) … (2)(1)</a:t>
            </a:r>
          </a:p>
          <a:p>
            <a:pPr>
              <a:buNone/>
            </a:pPr>
            <a:r>
              <a:rPr lang="en-US" dirty="0" smtClean="0"/>
              <a:t>Recursively:</a:t>
            </a:r>
          </a:p>
          <a:p>
            <a:r>
              <a:rPr lang="en-US" b="1" i="1" dirty="0" smtClean="0"/>
              <a:t>n</a:t>
            </a:r>
            <a:r>
              <a:rPr lang="en-US" dirty="0" smtClean="0"/>
              <a:t>! = (</a:t>
            </a:r>
            <a:r>
              <a:rPr lang="en-US" b="1" i="1" dirty="0" smtClean="0"/>
              <a:t>n</a:t>
            </a:r>
            <a:r>
              <a:rPr lang="en-US" dirty="0" smtClean="0"/>
              <a:t>)(</a:t>
            </a:r>
            <a:r>
              <a:rPr lang="en-US" b="1" i="1" dirty="0" smtClean="0"/>
              <a:t>n</a:t>
            </a:r>
            <a:r>
              <a:rPr lang="en-US" dirty="0" smtClean="0"/>
              <a:t> – 1)!</a:t>
            </a:r>
          </a:p>
          <a:p>
            <a:r>
              <a:rPr lang="en-US" dirty="0" smtClean="0"/>
              <a:t>1! = 1</a:t>
            </a:r>
          </a:p>
          <a:p>
            <a:endParaRPr lang="en-US" dirty="0" smtClean="0"/>
          </a:p>
          <a:p>
            <a:r>
              <a:rPr lang="en-US" dirty="0" smtClean="0"/>
              <a:t>6! = 6 ∙ 5!</a:t>
            </a:r>
          </a:p>
          <a:p>
            <a:pPr lvl="1"/>
            <a:r>
              <a:rPr lang="en-US" dirty="0" smtClean="0"/>
              <a:t>5! = 5 ∙ 4!</a:t>
            </a:r>
          </a:p>
          <a:p>
            <a:pPr lvl="2"/>
            <a:r>
              <a:rPr lang="en-US" dirty="0" smtClean="0"/>
              <a:t>4! = 4 ∙ 3!</a:t>
            </a:r>
          </a:p>
          <a:p>
            <a:pPr lvl="3"/>
            <a:r>
              <a:rPr lang="en-US" dirty="0" smtClean="0"/>
              <a:t>3! = 3 ∙ 2!</a:t>
            </a:r>
          </a:p>
          <a:p>
            <a:pPr lvl="4"/>
            <a:r>
              <a:rPr lang="en-US" dirty="0" smtClean="0"/>
              <a:t>2! = 2 ∙ 1!</a:t>
            </a:r>
          </a:p>
          <a:p>
            <a:pPr lvl="5"/>
            <a:r>
              <a:rPr lang="en-US" dirty="0" smtClean="0"/>
              <a:t>1! = 1</a:t>
            </a:r>
          </a:p>
          <a:p>
            <a:r>
              <a:rPr lang="en-US" dirty="0" smtClean="0"/>
              <a:t>6! = 6 ∙ 5 ∙ 4 ∙ 3 ∙ 2 ∙ 1 = 720</a:t>
            </a:r>
          </a:p>
          <a:p>
            <a:pPr lvl="5"/>
            <a:endParaRPr lang="en-US" dirty="0" smtClean="0"/>
          </a:p>
          <a:p>
            <a:pPr lvl="4"/>
            <a:endParaRPr lang="en-US" dirty="0" smtClean="0"/>
          </a:p>
          <a:p>
            <a:pPr lvl="3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08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in Acronyms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PHP</a:t>
            </a:r>
          </a:p>
          <a:p>
            <a:pPr lvl="1"/>
            <a:r>
              <a:rPr lang="en-US" dirty="0" smtClean="0"/>
              <a:t>PHP: Hypertext Processor</a:t>
            </a:r>
          </a:p>
          <a:p>
            <a:pPr lvl="2"/>
            <a:r>
              <a:rPr lang="en-US" dirty="0" smtClean="0"/>
              <a:t>(PHP: Hypertext Processor): Hypertext Processor</a:t>
            </a:r>
          </a:p>
          <a:p>
            <a:pPr lvl="3"/>
            <a:r>
              <a:rPr lang="en-US" dirty="0" smtClean="0"/>
              <a:t>…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XINU</a:t>
            </a:r>
          </a:p>
          <a:p>
            <a:pPr lvl="1"/>
            <a:r>
              <a:rPr lang="en-US" dirty="0" smtClean="0"/>
              <a:t>XINU Is Not Unix</a:t>
            </a:r>
          </a:p>
          <a:p>
            <a:pPr lvl="2"/>
            <a:r>
              <a:rPr lang="en-US" dirty="0" smtClean="0"/>
              <a:t>(XINU Is Not Unix) Is Not Unix</a:t>
            </a:r>
          </a:p>
          <a:p>
            <a:pPr lvl="3"/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8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Two parts:</a:t>
            </a:r>
          </a:p>
          <a:p>
            <a:r>
              <a:rPr lang="en-US" dirty="0" smtClean="0"/>
              <a:t>Base case(s)</a:t>
            </a:r>
          </a:p>
          <a:p>
            <a:pPr lvl="1"/>
            <a:r>
              <a:rPr lang="en-US" dirty="0" smtClean="0"/>
              <a:t>Tells recursion when to stop</a:t>
            </a:r>
          </a:p>
          <a:p>
            <a:pPr lvl="1"/>
            <a:r>
              <a:rPr lang="en-US" dirty="0" smtClean="0"/>
              <a:t>For factorial, </a:t>
            </a:r>
            <a:r>
              <a:rPr lang="en-US" b="1" i="1" dirty="0" smtClean="0"/>
              <a:t>n</a:t>
            </a:r>
            <a:r>
              <a:rPr lang="en-US" dirty="0" smtClean="0"/>
              <a:t> = 1 or </a:t>
            </a:r>
            <a:r>
              <a:rPr lang="en-US" b="1" i="1" dirty="0" smtClean="0"/>
              <a:t>n</a:t>
            </a:r>
            <a:r>
              <a:rPr lang="en-US" dirty="0" smtClean="0"/>
              <a:t> = 0 are examples of base cases</a:t>
            </a:r>
          </a:p>
          <a:p>
            <a:r>
              <a:rPr lang="en-US" dirty="0" smtClean="0"/>
              <a:t>Recursive case(s)</a:t>
            </a:r>
          </a:p>
          <a:p>
            <a:pPr lvl="1"/>
            <a:r>
              <a:rPr lang="en-US" dirty="0" smtClean="0"/>
              <a:t>Allows recursion to progress</a:t>
            </a:r>
          </a:p>
          <a:p>
            <a:pPr lvl="1"/>
            <a:r>
              <a:rPr lang="en-US" dirty="0"/>
              <a:t>"</a:t>
            </a:r>
            <a:r>
              <a:rPr lang="en-US" dirty="0" smtClean="0"/>
              <a:t>Leap of faith"</a:t>
            </a:r>
          </a:p>
          <a:p>
            <a:pPr lvl="1"/>
            <a:r>
              <a:rPr lang="en-US" dirty="0" smtClean="0"/>
              <a:t>For factorial, </a:t>
            </a:r>
            <a:r>
              <a:rPr lang="en-US" b="1" i="1" dirty="0" smtClean="0"/>
              <a:t>n</a:t>
            </a:r>
            <a:r>
              <a:rPr lang="en-US" dirty="0" smtClean="0"/>
              <a:t> &gt; 1 is the recursive case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618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Solving Problems with Recursion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65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for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 down approach</a:t>
            </a:r>
          </a:p>
          <a:p>
            <a:r>
              <a:rPr lang="en-US" dirty="0" smtClean="0"/>
              <a:t>Don't try to solve the whole problem</a:t>
            </a:r>
          </a:p>
          <a:p>
            <a:r>
              <a:rPr lang="en-US" dirty="0" smtClean="0"/>
              <a:t>Deal with the next step in the problem</a:t>
            </a:r>
          </a:p>
          <a:p>
            <a:r>
              <a:rPr lang="en-US" dirty="0" smtClean="0"/>
              <a:t>Then make the "leap of faith"</a:t>
            </a:r>
          </a:p>
          <a:p>
            <a:r>
              <a:rPr lang="en-US" dirty="0" smtClean="0"/>
              <a:t>Assume that you can solve any smaller part of the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786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/>
          <p:nvPr/>
        </p:nvGrpSpPr>
        <p:grpSpPr>
          <a:xfrm>
            <a:off x="3405194" y="5976942"/>
            <a:ext cx="1014407" cy="534547"/>
            <a:chOff x="1219200" y="5443541"/>
            <a:chExt cx="1014407" cy="534547"/>
          </a:xfrm>
          <a:effectLst/>
        </p:grpSpPr>
        <p:sp>
          <p:nvSpPr>
            <p:cNvPr id="4" name="Freeform 3"/>
            <p:cNvSpPr/>
            <p:nvPr/>
          </p:nvSpPr>
          <p:spPr>
            <a:xfrm>
              <a:off x="1752600" y="5562600"/>
              <a:ext cx="304800" cy="381000"/>
            </a:xfrm>
            <a:custGeom>
              <a:avLst/>
              <a:gdLst>
                <a:gd name="connsiteX0" fmla="*/ 0 w 304800"/>
                <a:gd name="connsiteY0" fmla="*/ 228600 h 457200"/>
                <a:gd name="connsiteX1" fmla="*/ 25596 w 304800"/>
                <a:gd name="connsiteY1" fmla="*/ 101795 h 457200"/>
                <a:gd name="connsiteX2" fmla="*/ 152401 w 304800"/>
                <a:gd name="connsiteY2" fmla="*/ 0 h 457200"/>
                <a:gd name="connsiteX3" fmla="*/ 279205 w 304800"/>
                <a:gd name="connsiteY3" fmla="*/ 101796 h 457200"/>
                <a:gd name="connsiteX4" fmla="*/ 304800 w 304800"/>
                <a:gd name="connsiteY4" fmla="*/ 228600 h 457200"/>
                <a:gd name="connsiteX5" fmla="*/ 279204 w 304800"/>
                <a:gd name="connsiteY5" fmla="*/ 355405 h 457200"/>
                <a:gd name="connsiteX6" fmla="*/ 152399 w 304800"/>
                <a:gd name="connsiteY6" fmla="*/ 457200 h 457200"/>
                <a:gd name="connsiteX7" fmla="*/ 25595 w 304800"/>
                <a:gd name="connsiteY7" fmla="*/ 355404 h 457200"/>
                <a:gd name="connsiteX8" fmla="*/ 0 w 304800"/>
                <a:gd name="connsiteY8" fmla="*/ 2286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4800" h="457200">
                  <a:moveTo>
                    <a:pt x="0" y="228600"/>
                  </a:moveTo>
                  <a:cubicBezTo>
                    <a:pt x="0" y="183469"/>
                    <a:pt x="8906" y="139347"/>
                    <a:pt x="25596" y="101795"/>
                  </a:cubicBezTo>
                  <a:cubicBezTo>
                    <a:pt x="53861" y="38199"/>
                    <a:pt x="101445" y="0"/>
                    <a:pt x="152401" y="0"/>
                  </a:cubicBezTo>
                  <a:cubicBezTo>
                    <a:pt x="203356" y="0"/>
                    <a:pt x="250940" y="38200"/>
                    <a:pt x="279205" y="101796"/>
                  </a:cubicBezTo>
                  <a:cubicBezTo>
                    <a:pt x="295895" y="139348"/>
                    <a:pt x="304800" y="183469"/>
                    <a:pt x="304800" y="228600"/>
                  </a:cubicBezTo>
                  <a:cubicBezTo>
                    <a:pt x="304800" y="273731"/>
                    <a:pt x="295894" y="317853"/>
                    <a:pt x="279204" y="355405"/>
                  </a:cubicBezTo>
                  <a:cubicBezTo>
                    <a:pt x="250939" y="419001"/>
                    <a:pt x="203355" y="457201"/>
                    <a:pt x="152399" y="457200"/>
                  </a:cubicBezTo>
                  <a:cubicBezTo>
                    <a:pt x="101444" y="457200"/>
                    <a:pt x="53860" y="419001"/>
                    <a:pt x="25595" y="355404"/>
                  </a:cubicBezTo>
                  <a:cubicBezTo>
                    <a:pt x="8905" y="317852"/>
                    <a:pt x="0" y="273731"/>
                    <a:pt x="0" y="228600"/>
                  </a:cubicBez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Freeform 4"/>
            <p:cNvSpPr/>
            <p:nvPr/>
          </p:nvSpPr>
          <p:spPr>
            <a:xfrm>
              <a:off x="1371600" y="5745480"/>
              <a:ext cx="533400" cy="198120"/>
            </a:xfrm>
            <a:custGeom>
              <a:avLst/>
              <a:gdLst>
                <a:gd name="connsiteX0" fmla="*/ 0 w 685800"/>
                <a:gd name="connsiteY0" fmla="*/ 38101 h 228600"/>
                <a:gd name="connsiteX1" fmla="*/ 11160 w 685800"/>
                <a:gd name="connsiteY1" fmla="*/ 11160 h 228600"/>
                <a:gd name="connsiteX2" fmla="*/ 38102 w 685800"/>
                <a:gd name="connsiteY2" fmla="*/ 1 h 228600"/>
                <a:gd name="connsiteX3" fmla="*/ 647699 w 685800"/>
                <a:gd name="connsiteY3" fmla="*/ 0 h 228600"/>
                <a:gd name="connsiteX4" fmla="*/ 674640 w 685800"/>
                <a:gd name="connsiteY4" fmla="*/ 11160 h 228600"/>
                <a:gd name="connsiteX5" fmla="*/ 685799 w 685800"/>
                <a:gd name="connsiteY5" fmla="*/ 38102 h 228600"/>
                <a:gd name="connsiteX6" fmla="*/ 685800 w 685800"/>
                <a:gd name="connsiteY6" fmla="*/ 190499 h 228600"/>
                <a:gd name="connsiteX7" fmla="*/ 674640 w 685800"/>
                <a:gd name="connsiteY7" fmla="*/ 217440 h 228600"/>
                <a:gd name="connsiteX8" fmla="*/ 647699 w 685800"/>
                <a:gd name="connsiteY8" fmla="*/ 228600 h 228600"/>
                <a:gd name="connsiteX9" fmla="*/ 38101 w 685800"/>
                <a:gd name="connsiteY9" fmla="*/ 228600 h 228600"/>
                <a:gd name="connsiteX10" fmla="*/ 11160 w 685800"/>
                <a:gd name="connsiteY10" fmla="*/ 217440 h 228600"/>
                <a:gd name="connsiteX11" fmla="*/ 0 w 685800"/>
                <a:gd name="connsiteY11" fmla="*/ 190499 h 228600"/>
                <a:gd name="connsiteX12" fmla="*/ 0 w 685800"/>
                <a:gd name="connsiteY12" fmla="*/ 38101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85800" h="228600">
                  <a:moveTo>
                    <a:pt x="0" y="38101"/>
                  </a:moveTo>
                  <a:cubicBezTo>
                    <a:pt x="0" y="27996"/>
                    <a:pt x="4014" y="18305"/>
                    <a:pt x="11160" y="11160"/>
                  </a:cubicBezTo>
                  <a:cubicBezTo>
                    <a:pt x="18305" y="4015"/>
                    <a:pt x="27996" y="0"/>
                    <a:pt x="38102" y="1"/>
                  </a:cubicBezTo>
                  <a:lnTo>
                    <a:pt x="647699" y="0"/>
                  </a:lnTo>
                  <a:cubicBezTo>
                    <a:pt x="657804" y="0"/>
                    <a:pt x="667495" y="4014"/>
                    <a:pt x="674640" y="11160"/>
                  </a:cubicBezTo>
                  <a:cubicBezTo>
                    <a:pt x="681785" y="18305"/>
                    <a:pt x="685800" y="27996"/>
                    <a:pt x="685799" y="38102"/>
                  </a:cubicBezTo>
                  <a:cubicBezTo>
                    <a:pt x="685799" y="88901"/>
                    <a:pt x="685800" y="139700"/>
                    <a:pt x="685800" y="190499"/>
                  </a:cubicBezTo>
                  <a:cubicBezTo>
                    <a:pt x="685800" y="200604"/>
                    <a:pt x="681786" y="210295"/>
                    <a:pt x="674640" y="217440"/>
                  </a:cubicBezTo>
                  <a:cubicBezTo>
                    <a:pt x="667495" y="224585"/>
                    <a:pt x="657804" y="228600"/>
                    <a:pt x="647699" y="228600"/>
                  </a:cubicBezTo>
                  <a:lnTo>
                    <a:pt x="38101" y="228600"/>
                  </a:lnTo>
                  <a:cubicBezTo>
                    <a:pt x="27996" y="228600"/>
                    <a:pt x="18305" y="224586"/>
                    <a:pt x="11160" y="217440"/>
                  </a:cubicBezTo>
                  <a:cubicBezTo>
                    <a:pt x="4015" y="210295"/>
                    <a:pt x="0" y="200604"/>
                    <a:pt x="0" y="190499"/>
                  </a:cubicBezTo>
                  <a:lnTo>
                    <a:pt x="0" y="38101"/>
                  </a:ln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219200" y="5638800"/>
              <a:ext cx="304800" cy="3048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 rot="20400000">
              <a:off x="2005007" y="5443541"/>
              <a:ext cx="228600" cy="1524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2062157" y="5614989"/>
              <a:ext cx="171450" cy="1143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>
              <a:spLocks noChangeAspect="1"/>
            </p:cNvSpPr>
            <p:nvPr/>
          </p:nvSpPr>
          <p:spPr>
            <a:xfrm rot="600000">
              <a:off x="2071681" y="5748334"/>
              <a:ext cx="128588" cy="85725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>
            <a:xfrm rot="1200000">
              <a:off x="2057642" y="5855218"/>
              <a:ext cx="96441" cy="64294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>
              <a:spLocks noChangeAspect="1"/>
            </p:cNvSpPr>
            <p:nvPr/>
          </p:nvSpPr>
          <p:spPr>
            <a:xfrm rot="1800000">
              <a:off x="2015490" y="5929867"/>
              <a:ext cx="72331" cy="48221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14"/>
          <p:cNvGrpSpPr/>
          <p:nvPr/>
        </p:nvGrpSpPr>
        <p:grpSpPr>
          <a:xfrm flipV="1">
            <a:off x="4776794" y="5410201"/>
            <a:ext cx="1014407" cy="534547"/>
            <a:chOff x="1219200" y="5443541"/>
            <a:chExt cx="1014407" cy="534547"/>
          </a:xfrm>
          <a:effectLst/>
        </p:grpSpPr>
        <p:sp>
          <p:nvSpPr>
            <p:cNvPr id="16" name="Freeform 15"/>
            <p:cNvSpPr/>
            <p:nvPr/>
          </p:nvSpPr>
          <p:spPr>
            <a:xfrm>
              <a:off x="1752600" y="5562600"/>
              <a:ext cx="304800" cy="381000"/>
            </a:xfrm>
            <a:custGeom>
              <a:avLst/>
              <a:gdLst>
                <a:gd name="connsiteX0" fmla="*/ 0 w 304800"/>
                <a:gd name="connsiteY0" fmla="*/ 228600 h 457200"/>
                <a:gd name="connsiteX1" fmla="*/ 25596 w 304800"/>
                <a:gd name="connsiteY1" fmla="*/ 101795 h 457200"/>
                <a:gd name="connsiteX2" fmla="*/ 152401 w 304800"/>
                <a:gd name="connsiteY2" fmla="*/ 0 h 457200"/>
                <a:gd name="connsiteX3" fmla="*/ 279205 w 304800"/>
                <a:gd name="connsiteY3" fmla="*/ 101796 h 457200"/>
                <a:gd name="connsiteX4" fmla="*/ 304800 w 304800"/>
                <a:gd name="connsiteY4" fmla="*/ 228600 h 457200"/>
                <a:gd name="connsiteX5" fmla="*/ 279204 w 304800"/>
                <a:gd name="connsiteY5" fmla="*/ 355405 h 457200"/>
                <a:gd name="connsiteX6" fmla="*/ 152399 w 304800"/>
                <a:gd name="connsiteY6" fmla="*/ 457200 h 457200"/>
                <a:gd name="connsiteX7" fmla="*/ 25595 w 304800"/>
                <a:gd name="connsiteY7" fmla="*/ 355404 h 457200"/>
                <a:gd name="connsiteX8" fmla="*/ 0 w 304800"/>
                <a:gd name="connsiteY8" fmla="*/ 2286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4800" h="457200">
                  <a:moveTo>
                    <a:pt x="0" y="228600"/>
                  </a:moveTo>
                  <a:cubicBezTo>
                    <a:pt x="0" y="183469"/>
                    <a:pt x="8906" y="139347"/>
                    <a:pt x="25596" y="101795"/>
                  </a:cubicBezTo>
                  <a:cubicBezTo>
                    <a:pt x="53861" y="38199"/>
                    <a:pt x="101445" y="0"/>
                    <a:pt x="152401" y="0"/>
                  </a:cubicBezTo>
                  <a:cubicBezTo>
                    <a:pt x="203356" y="0"/>
                    <a:pt x="250940" y="38200"/>
                    <a:pt x="279205" y="101796"/>
                  </a:cubicBezTo>
                  <a:cubicBezTo>
                    <a:pt x="295895" y="139348"/>
                    <a:pt x="304800" y="183469"/>
                    <a:pt x="304800" y="228600"/>
                  </a:cubicBezTo>
                  <a:cubicBezTo>
                    <a:pt x="304800" y="273731"/>
                    <a:pt x="295894" y="317853"/>
                    <a:pt x="279204" y="355405"/>
                  </a:cubicBezTo>
                  <a:cubicBezTo>
                    <a:pt x="250939" y="419001"/>
                    <a:pt x="203355" y="457201"/>
                    <a:pt x="152399" y="457200"/>
                  </a:cubicBezTo>
                  <a:cubicBezTo>
                    <a:pt x="101444" y="457200"/>
                    <a:pt x="53860" y="419001"/>
                    <a:pt x="25595" y="355404"/>
                  </a:cubicBezTo>
                  <a:cubicBezTo>
                    <a:pt x="8905" y="317852"/>
                    <a:pt x="0" y="273731"/>
                    <a:pt x="0" y="228600"/>
                  </a:cubicBez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1371600" y="5745480"/>
              <a:ext cx="533400" cy="198120"/>
            </a:xfrm>
            <a:custGeom>
              <a:avLst/>
              <a:gdLst>
                <a:gd name="connsiteX0" fmla="*/ 0 w 685800"/>
                <a:gd name="connsiteY0" fmla="*/ 38101 h 228600"/>
                <a:gd name="connsiteX1" fmla="*/ 11160 w 685800"/>
                <a:gd name="connsiteY1" fmla="*/ 11160 h 228600"/>
                <a:gd name="connsiteX2" fmla="*/ 38102 w 685800"/>
                <a:gd name="connsiteY2" fmla="*/ 1 h 228600"/>
                <a:gd name="connsiteX3" fmla="*/ 647699 w 685800"/>
                <a:gd name="connsiteY3" fmla="*/ 0 h 228600"/>
                <a:gd name="connsiteX4" fmla="*/ 674640 w 685800"/>
                <a:gd name="connsiteY4" fmla="*/ 11160 h 228600"/>
                <a:gd name="connsiteX5" fmla="*/ 685799 w 685800"/>
                <a:gd name="connsiteY5" fmla="*/ 38102 h 228600"/>
                <a:gd name="connsiteX6" fmla="*/ 685800 w 685800"/>
                <a:gd name="connsiteY6" fmla="*/ 190499 h 228600"/>
                <a:gd name="connsiteX7" fmla="*/ 674640 w 685800"/>
                <a:gd name="connsiteY7" fmla="*/ 217440 h 228600"/>
                <a:gd name="connsiteX8" fmla="*/ 647699 w 685800"/>
                <a:gd name="connsiteY8" fmla="*/ 228600 h 228600"/>
                <a:gd name="connsiteX9" fmla="*/ 38101 w 685800"/>
                <a:gd name="connsiteY9" fmla="*/ 228600 h 228600"/>
                <a:gd name="connsiteX10" fmla="*/ 11160 w 685800"/>
                <a:gd name="connsiteY10" fmla="*/ 217440 h 228600"/>
                <a:gd name="connsiteX11" fmla="*/ 0 w 685800"/>
                <a:gd name="connsiteY11" fmla="*/ 190499 h 228600"/>
                <a:gd name="connsiteX12" fmla="*/ 0 w 685800"/>
                <a:gd name="connsiteY12" fmla="*/ 38101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85800" h="228600">
                  <a:moveTo>
                    <a:pt x="0" y="38101"/>
                  </a:moveTo>
                  <a:cubicBezTo>
                    <a:pt x="0" y="27996"/>
                    <a:pt x="4014" y="18305"/>
                    <a:pt x="11160" y="11160"/>
                  </a:cubicBezTo>
                  <a:cubicBezTo>
                    <a:pt x="18305" y="4015"/>
                    <a:pt x="27996" y="0"/>
                    <a:pt x="38102" y="1"/>
                  </a:cubicBezTo>
                  <a:lnTo>
                    <a:pt x="647699" y="0"/>
                  </a:lnTo>
                  <a:cubicBezTo>
                    <a:pt x="657804" y="0"/>
                    <a:pt x="667495" y="4014"/>
                    <a:pt x="674640" y="11160"/>
                  </a:cubicBezTo>
                  <a:cubicBezTo>
                    <a:pt x="681785" y="18305"/>
                    <a:pt x="685800" y="27996"/>
                    <a:pt x="685799" y="38102"/>
                  </a:cubicBezTo>
                  <a:cubicBezTo>
                    <a:pt x="685799" y="88901"/>
                    <a:pt x="685800" y="139700"/>
                    <a:pt x="685800" y="190499"/>
                  </a:cubicBezTo>
                  <a:cubicBezTo>
                    <a:pt x="685800" y="200604"/>
                    <a:pt x="681786" y="210295"/>
                    <a:pt x="674640" y="217440"/>
                  </a:cubicBezTo>
                  <a:cubicBezTo>
                    <a:pt x="667495" y="224585"/>
                    <a:pt x="657804" y="228600"/>
                    <a:pt x="647699" y="228600"/>
                  </a:cubicBezTo>
                  <a:lnTo>
                    <a:pt x="38101" y="228600"/>
                  </a:lnTo>
                  <a:cubicBezTo>
                    <a:pt x="27996" y="228600"/>
                    <a:pt x="18305" y="224586"/>
                    <a:pt x="11160" y="217440"/>
                  </a:cubicBezTo>
                  <a:cubicBezTo>
                    <a:pt x="4015" y="210295"/>
                    <a:pt x="0" y="200604"/>
                    <a:pt x="0" y="190499"/>
                  </a:cubicBezTo>
                  <a:lnTo>
                    <a:pt x="0" y="38101"/>
                  </a:ln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1219200" y="5638800"/>
              <a:ext cx="304800" cy="3048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Oval 18"/>
            <p:cNvSpPr/>
            <p:nvPr/>
          </p:nvSpPr>
          <p:spPr>
            <a:xfrm rot="20400000">
              <a:off x="2005007" y="5443541"/>
              <a:ext cx="228600" cy="1524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>
              <a:spLocks noChangeAspect="1"/>
            </p:cNvSpPr>
            <p:nvPr/>
          </p:nvSpPr>
          <p:spPr>
            <a:xfrm>
              <a:off x="2062157" y="5614989"/>
              <a:ext cx="171450" cy="1143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>
              <a:spLocks noChangeAspect="1"/>
            </p:cNvSpPr>
            <p:nvPr/>
          </p:nvSpPr>
          <p:spPr>
            <a:xfrm rot="600000">
              <a:off x="2071681" y="5748334"/>
              <a:ext cx="128588" cy="85725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 rot="1200000">
              <a:off x="2057642" y="5855218"/>
              <a:ext cx="96441" cy="64294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>
              <a:spLocks noChangeAspect="1"/>
            </p:cNvSpPr>
            <p:nvPr/>
          </p:nvSpPr>
          <p:spPr>
            <a:xfrm rot="1800000">
              <a:off x="2015490" y="5929867"/>
              <a:ext cx="72331" cy="48221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23"/>
          <p:cNvGrpSpPr/>
          <p:nvPr/>
        </p:nvGrpSpPr>
        <p:grpSpPr>
          <a:xfrm>
            <a:off x="6148394" y="5943601"/>
            <a:ext cx="1014407" cy="534547"/>
            <a:chOff x="1219200" y="5443541"/>
            <a:chExt cx="1014407" cy="534547"/>
          </a:xfrm>
          <a:effectLst/>
        </p:grpSpPr>
        <p:sp>
          <p:nvSpPr>
            <p:cNvPr id="25" name="Freeform 24"/>
            <p:cNvSpPr/>
            <p:nvPr/>
          </p:nvSpPr>
          <p:spPr>
            <a:xfrm>
              <a:off x="1752600" y="5562600"/>
              <a:ext cx="304800" cy="381000"/>
            </a:xfrm>
            <a:custGeom>
              <a:avLst/>
              <a:gdLst>
                <a:gd name="connsiteX0" fmla="*/ 0 w 304800"/>
                <a:gd name="connsiteY0" fmla="*/ 228600 h 457200"/>
                <a:gd name="connsiteX1" fmla="*/ 25596 w 304800"/>
                <a:gd name="connsiteY1" fmla="*/ 101795 h 457200"/>
                <a:gd name="connsiteX2" fmla="*/ 152401 w 304800"/>
                <a:gd name="connsiteY2" fmla="*/ 0 h 457200"/>
                <a:gd name="connsiteX3" fmla="*/ 279205 w 304800"/>
                <a:gd name="connsiteY3" fmla="*/ 101796 h 457200"/>
                <a:gd name="connsiteX4" fmla="*/ 304800 w 304800"/>
                <a:gd name="connsiteY4" fmla="*/ 228600 h 457200"/>
                <a:gd name="connsiteX5" fmla="*/ 279204 w 304800"/>
                <a:gd name="connsiteY5" fmla="*/ 355405 h 457200"/>
                <a:gd name="connsiteX6" fmla="*/ 152399 w 304800"/>
                <a:gd name="connsiteY6" fmla="*/ 457200 h 457200"/>
                <a:gd name="connsiteX7" fmla="*/ 25595 w 304800"/>
                <a:gd name="connsiteY7" fmla="*/ 355404 h 457200"/>
                <a:gd name="connsiteX8" fmla="*/ 0 w 304800"/>
                <a:gd name="connsiteY8" fmla="*/ 2286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4800" h="457200">
                  <a:moveTo>
                    <a:pt x="0" y="228600"/>
                  </a:moveTo>
                  <a:cubicBezTo>
                    <a:pt x="0" y="183469"/>
                    <a:pt x="8906" y="139347"/>
                    <a:pt x="25596" y="101795"/>
                  </a:cubicBezTo>
                  <a:cubicBezTo>
                    <a:pt x="53861" y="38199"/>
                    <a:pt x="101445" y="0"/>
                    <a:pt x="152401" y="0"/>
                  </a:cubicBezTo>
                  <a:cubicBezTo>
                    <a:pt x="203356" y="0"/>
                    <a:pt x="250940" y="38200"/>
                    <a:pt x="279205" y="101796"/>
                  </a:cubicBezTo>
                  <a:cubicBezTo>
                    <a:pt x="295895" y="139348"/>
                    <a:pt x="304800" y="183469"/>
                    <a:pt x="304800" y="228600"/>
                  </a:cubicBezTo>
                  <a:cubicBezTo>
                    <a:pt x="304800" y="273731"/>
                    <a:pt x="295894" y="317853"/>
                    <a:pt x="279204" y="355405"/>
                  </a:cubicBezTo>
                  <a:cubicBezTo>
                    <a:pt x="250939" y="419001"/>
                    <a:pt x="203355" y="457201"/>
                    <a:pt x="152399" y="457200"/>
                  </a:cubicBezTo>
                  <a:cubicBezTo>
                    <a:pt x="101444" y="457200"/>
                    <a:pt x="53860" y="419001"/>
                    <a:pt x="25595" y="355404"/>
                  </a:cubicBezTo>
                  <a:cubicBezTo>
                    <a:pt x="8905" y="317852"/>
                    <a:pt x="0" y="273731"/>
                    <a:pt x="0" y="228600"/>
                  </a:cubicBez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1371600" y="5745480"/>
              <a:ext cx="533400" cy="198120"/>
            </a:xfrm>
            <a:custGeom>
              <a:avLst/>
              <a:gdLst>
                <a:gd name="connsiteX0" fmla="*/ 0 w 685800"/>
                <a:gd name="connsiteY0" fmla="*/ 38101 h 228600"/>
                <a:gd name="connsiteX1" fmla="*/ 11160 w 685800"/>
                <a:gd name="connsiteY1" fmla="*/ 11160 h 228600"/>
                <a:gd name="connsiteX2" fmla="*/ 38102 w 685800"/>
                <a:gd name="connsiteY2" fmla="*/ 1 h 228600"/>
                <a:gd name="connsiteX3" fmla="*/ 647699 w 685800"/>
                <a:gd name="connsiteY3" fmla="*/ 0 h 228600"/>
                <a:gd name="connsiteX4" fmla="*/ 674640 w 685800"/>
                <a:gd name="connsiteY4" fmla="*/ 11160 h 228600"/>
                <a:gd name="connsiteX5" fmla="*/ 685799 w 685800"/>
                <a:gd name="connsiteY5" fmla="*/ 38102 h 228600"/>
                <a:gd name="connsiteX6" fmla="*/ 685800 w 685800"/>
                <a:gd name="connsiteY6" fmla="*/ 190499 h 228600"/>
                <a:gd name="connsiteX7" fmla="*/ 674640 w 685800"/>
                <a:gd name="connsiteY7" fmla="*/ 217440 h 228600"/>
                <a:gd name="connsiteX8" fmla="*/ 647699 w 685800"/>
                <a:gd name="connsiteY8" fmla="*/ 228600 h 228600"/>
                <a:gd name="connsiteX9" fmla="*/ 38101 w 685800"/>
                <a:gd name="connsiteY9" fmla="*/ 228600 h 228600"/>
                <a:gd name="connsiteX10" fmla="*/ 11160 w 685800"/>
                <a:gd name="connsiteY10" fmla="*/ 217440 h 228600"/>
                <a:gd name="connsiteX11" fmla="*/ 0 w 685800"/>
                <a:gd name="connsiteY11" fmla="*/ 190499 h 228600"/>
                <a:gd name="connsiteX12" fmla="*/ 0 w 685800"/>
                <a:gd name="connsiteY12" fmla="*/ 38101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85800" h="228600">
                  <a:moveTo>
                    <a:pt x="0" y="38101"/>
                  </a:moveTo>
                  <a:cubicBezTo>
                    <a:pt x="0" y="27996"/>
                    <a:pt x="4014" y="18305"/>
                    <a:pt x="11160" y="11160"/>
                  </a:cubicBezTo>
                  <a:cubicBezTo>
                    <a:pt x="18305" y="4015"/>
                    <a:pt x="27996" y="0"/>
                    <a:pt x="38102" y="1"/>
                  </a:cubicBezTo>
                  <a:lnTo>
                    <a:pt x="647699" y="0"/>
                  </a:lnTo>
                  <a:cubicBezTo>
                    <a:pt x="657804" y="0"/>
                    <a:pt x="667495" y="4014"/>
                    <a:pt x="674640" y="11160"/>
                  </a:cubicBezTo>
                  <a:cubicBezTo>
                    <a:pt x="681785" y="18305"/>
                    <a:pt x="685800" y="27996"/>
                    <a:pt x="685799" y="38102"/>
                  </a:cubicBezTo>
                  <a:cubicBezTo>
                    <a:pt x="685799" y="88901"/>
                    <a:pt x="685800" y="139700"/>
                    <a:pt x="685800" y="190499"/>
                  </a:cubicBezTo>
                  <a:cubicBezTo>
                    <a:pt x="685800" y="200604"/>
                    <a:pt x="681786" y="210295"/>
                    <a:pt x="674640" y="217440"/>
                  </a:cubicBezTo>
                  <a:cubicBezTo>
                    <a:pt x="667495" y="224585"/>
                    <a:pt x="657804" y="228600"/>
                    <a:pt x="647699" y="228600"/>
                  </a:cubicBezTo>
                  <a:lnTo>
                    <a:pt x="38101" y="228600"/>
                  </a:lnTo>
                  <a:cubicBezTo>
                    <a:pt x="27996" y="228600"/>
                    <a:pt x="18305" y="224586"/>
                    <a:pt x="11160" y="217440"/>
                  </a:cubicBezTo>
                  <a:cubicBezTo>
                    <a:pt x="4015" y="210295"/>
                    <a:pt x="0" y="200604"/>
                    <a:pt x="0" y="190499"/>
                  </a:cubicBezTo>
                  <a:lnTo>
                    <a:pt x="0" y="38101"/>
                  </a:ln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1219200" y="5638800"/>
              <a:ext cx="304800" cy="3048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 rot="20400000">
              <a:off x="2005007" y="5443541"/>
              <a:ext cx="228600" cy="1524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2062157" y="5614989"/>
              <a:ext cx="171450" cy="1143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>
              <a:spLocks noChangeAspect="1"/>
            </p:cNvSpPr>
            <p:nvPr/>
          </p:nvSpPr>
          <p:spPr>
            <a:xfrm rot="600000">
              <a:off x="2071681" y="5748334"/>
              <a:ext cx="128588" cy="85725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 rot="1200000">
              <a:off x="2057642" y="5855218"/>
              <a:ext cx="96441" cy="64294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>
              <a:spLocks noChangeAspect="1"/>
            </p:cNvSpPr>
            <p:nvPr/>
          </p:nvSpPr>
          <p:spPr>
            <a:xfrm rot="1800000">
              <a:off x="2015490" y="5929867"/>
              <a:ext cx="72331" cy="48221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32"/>
          <p:cNvGrpSpPr/>
          <p:nvPr/>
        </p:nvGrpSpPr>
        <p:grpSpPr>
          <a:xfrm flipV="1">
            <a:off x="7543801" y="5410201"/>
            <a:ext cx="1014407" cy="534547"/>
            <a:chOff x="1219200" y="5443541"/>
            <a:chExt cx="1014407" cy="534547"/>
          </a:xfrm>
          <a:effectLst/>
        </p:grpSpPr>
        <p:sp>
          <p:nvSpPr>
            <p:cNvPr id="34" name="Freeform 33"/>
            <p:cNvSpPr/>
            <p:nvPr/>
          </p:nvSpPr>
          <p:spPr>
            <a:xfrm>
              <a:off x="1752600" y="5562600"/>
              <a:ext cx="304800" cy="381000"/>
            </a:xfrm>
            <a:custGeom>
              <a:avLst/>
              <a:gdLst>
                <a:gd name="connsiteX0" fmla="*/ 0 w 304800"/>
                <a:gd name="connsiteY0" fmla="*/ 228600 h 457200"/>
                <a:gd name="connsiteX1" fmla="*/ 25596 w 304800"/>
                <a:gd name="connsiteY1" fmla="*/ 101795 h 457200"/>
                <a:gd name="connsiteX2" fmla="*/ 152401 w 304800"/>
                <a:gd name="connsiteY2" fmla="*/ 0 h 457200"/>
                <a:gd name="connsiteX3" fmla="*/ 279205 w 304800"/>
                <a:gd name="connsiteY3" fmla="*/ 101796 h 457200"/>
                <a:gd name="connsiteX4" fmla="*/ 304800 w 304800"/>
                <a:gd name="connsiteY4" fmla="*/ 228600 h 457200"/>
                <a:gd name="connsiteX5" fmla="*/ 279204 w 304800"/>
                <a:gd name="connsiteY5" fmla="*/ 355405 h 457200"/>
                <a:gd name="connsiteX6" fmla="*/ 152399 w 304800"/>
                <a:gd name="connsiteY6" fmla="*/ 457200 h 457200"/>
                <a:gd name="connsiteX7" fmla="*/ 25595 w 304800"/>
                <a:gd name="connsiteY7" fmla="*/ 355404 h 457200"/>
                <a:gd name="connsiteX8" fmla="*/ 0 w 304800"/>
                <a:gd name="connsiteY8" fmla="*/ 2286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4800" h="457200">
                  <a:moveTo>
                    <a:pt x="0" y="228600"/>
                  </a:moveTo>
                  <a:cubicBezTo>
                    <a:pt x="0" y="183469"/>
                    <a:pt x="8906" y="139347"/>
                    <a:pt x="25596" y="101795"/>
                  </a:cubicBezTo>
                  <a:cubicBezTo>
                    <a:pt x="53861" y="38199"/>
                    <a:pt x="101445" y="0"/>
                    <a:pt x="152401" y="0"/>
                  </a:cubicBezTo>
                  <a:cubicBezTo>
                    <a:pt x="203356" y="0"/>
                    <a:pt x="250940" y="38200"/>
                    <a:pt x="279205" y="101796"/>
                  </a:cubicBezTo>
                  <a:cubicBezTo>
                    <a:pt x="295895" y="139348"/>
                    <a:pt x="304800" y="183469"/>
                    <a:pt x="304800" y="228600"/>
                  </a:cubicBezTo>
                  <a:cubicBezTo>
                    <a:pt x="304800" y="273731"/>
                    <a:pt x="295894" y="317853"/>
                    <a:pt x="279204" y="355405"/>
                  </a:cubicBezTo>
                  <a:cubicBezTo>
                    <a:pt x="250939" y="419001"/>
                    <a:pt x="203355" y="457201"/>
                    <a:pt x="152399" y="457200"/>
                  </a:cubicBezTo>
                  <a:cubicBezTo>
                    <a:pt x="101444" y="457200"/>
                    <a:pt x="53860" y="419001"/>
                    <a:pt x="25595" y="355404"/>
                  </a:cubicBezTo>
                  <a:cubicBezTo>
                    <a:pt x="8905" y="317852"/>
                    <a:pt x="0" y="273731"/>
                    <a:pt x="0" y="228600"/>
                  </a:cubicBez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1371600" y="5745480"/>
              <a:ext cx="533400" cy="198120"/>
            </a:xfrm>
            <a:custGeom>
              <a:avLst/>
              <a:gdLst>
                <a:gd name="connsiteX0" fmla="*/ 0 w 685800"/>
                <a:gd name="connsiteY0" fmla="*/ 38101 h 228600"/>
                <a:gd name="connsiteX1" fmla="*/ 11160 w 685800"/>
                <a:gd name="connsiteY1" fmla="*/ 11160 h 228600"/>
                <a:gd name="connsiteX2" fmla="*/ 38102 w 685800"/>
                <a:gd name="connsiteY2" fmla="*/ 1 h 228600"/>
                <a:gd name="connsiteX3" fmla="*/ 647699 w 685800"/>
                <a:gd name="connsiteY3" fmla="*/ 0 h 228600"/>
                <a:gd name="connsiteX4" fmla="*/ 674640 w 685800"/>
                <a:gd name="connsiteY4" fmla="*/ 11160 h 228600"/>
                <a:gd name="connsiteX5" fmla="*/ 685799 w 685800"/>
                <a:gd name="connsiteY5" fmla="*/ 38102 h 228600"/>
                <a:gd name="connsiteX6" fmla="*/ 685800 w 685800"/>
                <a:gd name="connsiteY6" fmla="*/ 190499 h 228600"/>
                <a:gd name="connsiteX7" fmla="*/ 674640 w 685800"/>
                <a:gd name="connsiteY7" fmla="*/ 217440 h 228600"/>
                <a:gd name="connsiteX8" fmla="*/ 647699 w 685800"/>
                <a:gd name="connsiteY8" fmla="*/ 228600 h 228600"/>
                <a:gd name="connsiteX9" fmla="*/ 38101 w 685800"/>
                <a:gd name="connsiteY9" fmla="*/ 228600 h 228600"/>
                <a:gd name="connsiteX10" fmla="*/ 11160 w 685800"/>
                <a:gd name="connsiteY10" fmla="*/ 217440 h 228600"/>
                <a:gd name="connsiteX11" fmla="*/ 0 w 685800"/>
                <a:gd name="connsiteY11" fmla="*/ 190499 h 228600"/>
                <a:gd name="connsiteX12" fmla="*/ 0 w 685800"/>
                <a:gd name="connsiteY12" fmla="*/ 38101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85800" h="228600">
                  <a:moveTo>
                    <a:pt x="0" y="38101"/>
                  </a:moveTo>
                  <a:cubicBezTo>
                    <a:pt x="0" y="27996"/>
                    <a:pt x="4014" y="18305"/>
                    <a:pt x="11160" y="11160"/>
                  </a:cubicBezTo>
                  <a:cubicBezTo>
                    <a:pt x="18305" y="4015"/>
                    <a:pt x="27996" y="0"/>
                    <a:pt x="38102" y="1"/>
                  </a:cubicBezTo>
                  <a:lnTo>
                    <a:pt x="647699" y="0"/>
                  </a:lnTo>
                  <a:cubicBezTo>
                    <a:pt x="657804" y="0"/>
                    <a:pt x="667495" y="4014"/>
                    <a:pt x="674640" y="11160"/>
                  </a:cubicBezTo>
                  <a:cubicBezTo>
                    <a:pt x="681785" y="18305"/>
                    <a:pt x="685800" y="27996"/>
                    <a:pt x="685799" y="38102"/>
                  </a:cubicBezTo>
                  <a:cubicBezTo>
                    <a:pt x="685799" y="88901"/>
                    <a:pt x="685800" y="139700"/>
                    <a:pt x="685800" y="190499"/>
                  </a:cubicBezTo>
                  <a:cubicBezTo>
                    <a:pt x="685800" y="200604"/>
                    <a:pt x="681786" y="210295"/>
                    <a:pt x="674640" y="217440"/>
                  </a:cubicBezTo>
                  <a:cubicBezTo>
                    <a:pt x="667495" y="224585"/>
                    <a:pt x="657804" y="228600"/>
                    <a:pt x="647699" y="228600"/>
                  </a:cubicBezTo>
                  <a:lnTo>
                    <a:pt x="38101" y="228600"/>
                  </a:lnTo>
                  <a:cubicBezTo>
                    <a:pt x="27996" y="228600"/>
                    <a:pt x="18305" y="224586"/>
                    <a:pt x="11160" y="217440"/>
                  </a:cubicBezTo>
                  <a:cubicBezTo>
                    <a:pt x="4015" y="210295"/>
                    <a:pt x="0" y="200604"/>
                    <a:pt x="0" y="190499"/>
                  </a:cubicBezTo>
                  <a:lnTo>
                    <a:pt x="0" y="38101"/>
                  </a:ln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1219200" y="5638800"/>
              <a:ext cx="304800" cy="3048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Oval 36"/>
            <p:cNvSpPr/>
            <p:nvPr/>
          </p:nvSpPr>
          <p:spPr>
            <a:xfrm rot="20400000">
              <a:off x="2005007" y="5443541"/>
              <a:ext cx="228600" cy="1524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>
              <a:spLocks noChangeAspect="1"/>
            </p:cNvSpPr>
            <p:nvPr/>
          </p:nvSpPr>
          <p:spPr>
            <a:xfrm>
              <a:off x="2062157" y="5614989"/>
              <a:ext cx="171450" cy="1143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>
              <a:spLocks noChangeAspect="1"/>
            </p:cNvSpPr>
            <p:nvPr/>
          </p:nvSpPr>
          <p:spPr>
            <a:xfrm rot="600000">
              <a:off x="2071681" y="5748334"/>
              <a:ext cx="128588" cy="85725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>
              <a:spLocks noChangeAspect="1"/>
            </p:cNvSpPr>
            <p:nvPr/>
          </p:nvSpPr>
          <p:spPr>
            <a:xfrm rot="1200000">
              <a:off x="2057642" y="5855218"/>
              <a:ext cx="96441" cy="64294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>
              <a:spLocks noChangeAspect="1"/>
            </p:cNvSpPr>
            <p:nvPr/>
          </p:nvSpPr>
          <p:spPr>
            <a:xfrm rot="1800000">
              <a:off x="2015490" y="5929867"/>
              <a:ext cx="72331" cy="48221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Rectangle 41"/>
          <p:cNvSpPr/>
          <p:nvPr/>
        </p:nvSpPr>
        <p:spPr>
          <a:xfrm>
            <a:off x="9067800" y="4419600"/>
            <a:ext cx="1295400" cy="2362200"/>
          </a:xfrm>
          <a:prstGeom prst="rect">
            <a:avLst/>
          </a:prstGeom>
          <a:solidFill>
            <a:srgbClr val="FF9933"/>
          </a:solidFill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9296400" y="4572000"/>
            <a:ext cx="304800" cy="914400"/>
          </a:xfrm>
          <a:prstGeom prst="rect">
            <a:avLst/>
          </a:prstGeom>
          <a:solidFill>
            <a:srgbClr val="FF9933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9829800" y="4572000"/>
            <a:ext cx="304800" cy="914400"/>
          </a:xfrm>
          <a:prstGeom prst="rect">
            <a:avLst/>
          </a:prstGeom>
          <a:solidFill>
            <a:srgbClr val="FF9933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9296400" y="5715000"/>
            <a:ext cx="304800" cy="914400"/>
          </a:xfrm>
          <a:prstGeom prst="rect">
            <a:avLst/>
          </a:prstGeom>
          <a:solidFill>
            <a:srgbClr val="FF9933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9829800" y="5715000"/>
            <a:ext cx="304800" cy="914400"/>
          </a:xfrm>
          <a:prstGeom prst="rect">
            <a:avLst/>
          </a:prstGeom>
          <a:solidFill>
            <a:srgbClr val="FF9933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9103514" y="5514027"/>
            <a:ext cx="152400" cy="152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9101133" y="5514027"/>
            <a:ext cx="152400" cy="1524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accent2">
                <a:lumMod val="50000"/>
              </a:schemeClr>
            </a:solidFill>
          </a:ln>
          <a:effectLst>
            <a:innerShdw blurRad="12700" dist="50800" dir="13500000">
              <a:schemeClr val="accent2">
                <a:lumMod val="20000"/>
                <a:lumOff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8839200" y="4343400"/>
            <a:ext cx="1828800" cy="2514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Problem</a:t>
            </a:r>
          </a:p>
        </p:txBody>
      </p:sp>
      <p:sp>
        <p:nvSpPr>
          <p:cNvPr id="54" name="Rectangle 53"/>
          <p:cNvSpPr/>
          <p:nvPr/>
        </p:nvSpPr>
        <p:spPr>
          <a:xfrm>
            <a:off x="7467600" y="4343400"/>
            <a:ext cx="3200400" cy="2514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Problem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096000" y="4343400"/>
            <a:ext cx="4572000" cy="2514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Problem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724400" y="4343400"/>
            <a:ext cx="5943600" cy="25146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Problem</a:t>
            </a:r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Walking to the Door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56820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Problem:  You want to walk to the door</a:t>
            </a:r>
          </a:p>
          <a:p>
            <a:r>
              <a:rPr lang="en-US" dirty="0" smtClean="0"/>
              <a:t>Base case (if you reach the door):</a:t>
            </a:r>
          </a:p>
          <a:p>
            <a:pPr lvl="1"/>
            <a:r>
              <a:rPr lang="en-US" dirty="0" smtClean="0"/>
              <a:t>You're done!</a:t>
            </a:r>
          </a:p>
          <a:p>
            <a:r>
              <a:rPr lang="en-US" dirty="0" smtClean="0"/>
              <a:t>Recursive case (if you aren't there yet):</a:t>
            </a:r>
          </a:p>
          <a:p>
            <a:pPr lvl="1"/>
            <a:r>
              <a:rPr lang="en-US" dirty="0" smtClean="0"/>
              <a:t>Take a step toward the door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2514600" y="4343400"/>
            <a:ext cx="8153400" cy="25146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Problem</a:t>
            </a:r>
          </a:p>
        </p:txBody>
      </p:sp>
    </p:spTree>
    <p:extLst>
      <p:ext uri="{BB962C8B-B14F-4D97-AF65-F5344CB8AC3E}">
        <p14:creationId xmlns:p14="http://schemas.microsoft.com/office/powerpoint/2010/main" val="238942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2" grpId="0" animBg="1"/>
      <p:bldP spid="51" grpId="0" animBg="1"/>
      <p:bldP spid="3" grpId="0" build="p"/>
      <p:bldP spid="5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did we talk about last time?</a:t>
            </a:r>
          </a:p>
          <a:p>
            <a:r>
              <a:rPr lang="en-US" dirty="0" smtClean="0"/>
              <a:t>Calculator example</a:t>
            </a:r>
          </a:p>
          <a:p>
            <a:r>
              <a:rPr lang="en-US" dirty="0" smtClean="0"/>
              <a:t>Audio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5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Factorial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 case (</a:t>
            </a:r>
            <a:r>
              <a:rPr lang="en-US" b="1" i="1" dirty="0" smtClean="0"/>
              <a:t>n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 1):</a:t>
            </a:r>
          </a:p>
          <a:p>
            <a:pPr lvl="1"/>
            <a:r>
              <a:rPr lang="en-US" dirty="0" smtClean="0">
                <a:sym typeface="Symbol"/>
              </a:rPr>
              <a:t>1! = 0! = 1</a:t>
            </a:r>
          </a:p>
          <a:p>
            <a:pPr lvl="1">
              <a:buNone/>
            </a:pP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Recursive case (</a:t>
            </a:r>
            <a:r>
              <a:rPr lang="en-US" b="1" i="1" dirty="0" smtClean="0"/>
              <a:t>n</a:t>
            </a:r>
            <a:r>
              <a:rPr lang="en-US" dirty="0" smtClean="0"/>
              <a:t> &gt; 1):</a:t>
            </a:r>
          </a:p>
          <a:p>
            <a:pPr lvl="1"/>
            <a:r>
              <a:rPr lang="en-US" b="1" i="1" dirty="0" smtClean="0"/>
              <a:t>n</a:t>
            </a:r>
            <a:r>
              <a:rPr lang="en-US" dirty="0" smtClean="0"/>
              <a:t>! = </a:t>
            </a:r>
            <a:r>
              <a:rPr lang="en-US" b="1" i="1" dirty="0" smtClean="0"/>
              <a:t>n</a:t>
            </a:r>
            <a:r>
              <a:rPr lang="en-US" dirty="0" smtClean="0"/>
              <a:t>(</a:t>
            </a:r>
            <a:r>
              <a:rPr lang="en-US" b="1" i="1" dirty="0" smtClean="0"/>
              <a:t>n</a:t>
            </a:r>
            <a:r>
              <a:rPr lang="en-US" dirty="0" smtClean="0"/>
              <a:t> – 1)!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41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for Factorial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long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factorial(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n )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 n &lt;= 1 )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1;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n*factorial( n – 1 );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5791200" y="2971800"/>
            <a:ext cx="3505200" cy="762000"/>
            <a:chOff x="4648200" y="2590800"/>
            <a:chExt cx="3505200" cy="762000"/>
          </a:xfrm>
        </p:grpSpPr>
        <p:sp>
          <p:nvSpPr>
            <p:cNvPr id="4" name="Left Arrow 3"/>
            <p:cNvSpPr/>
            <p:nvPr/>
          </p:nvSpPr>
          <p:spPr>
            <a:xfrm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26302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4724400" y="4800600"/>
            <a:ext cx="3352800" cy="2133600"/>
            <a:chOff x="3200400" y="4800600"/>
            <a:chExt cx="3352800" cy="2133600"/>
          </a:xfrm>
        </p:grpSpPr>
        <p:sp>
          <p:nvSpPr>
            <p:cNvPr id="6" name="Left Arrow 5"/>
            <p:cNvSpPr/>
            <p:nvPr/>
          </p:nvSpPr>
          <p:spPr>
            <a:xfrm rot="5400000">
              <a:off x="4343400" y="49530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00400" y="5733871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868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we do recursion, we want to pass all the data in through our method arguments</a:t>
            </a:r>
          </a:p>
          <a:p>
            <a:r>
              <a:rPr lang="en-US" dirty="0" smtClean="0"/>
              <a:t>We want to get all of our results back through return statements</a:t>
            </a:r>
          </a:p>
          <a:p>
            <a:r>
              <a:rPr lang="en-US" dirty="0" smtClean="0"/>
              <a:t>Think of each recursive method call as a frozen moment in time</a:t>
            </a:r>
          </a:p>
          <a:p>
            <a:r>
              <a:rPr lang="en-US" dirty="0" smtClean="0"/>
              <a:t>Thus, we usually </a:t>
            </a:r>
            <a:r>
              <a:rPr lang="en-US" b="1" dirty="0" smtClean="0"/>
              <a:t>don't</a:t>
            </a:r>
            <a:r>
              <a:rPr lang="en-US" dirty="0" smtClean="0"/>
              <a:t> want to assign variables</a:t>
            </a:r>
          </a:p>
          <a:p>
            <a:r>
              <a:rPr lang="en-US" dirty="0" smtClean="0"/>
              <a:t>Instead, variables change </a:t>
            </a:r>
            <a:r>
              <a:rPr lang="en-US" i="1" dirty="0" smtClean="0"/>
              <a:t>as they pass</a:t>
            </a:r>
            <a:r>
              <a:rPr lang="en-US" dirty="0" smtClean="0"/>
              <a:t> to the next method call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83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Recursion Work Inside The Computer?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90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this math is great, but…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it actually work inside a computer?</a:t>
            </a:r>
          </a:p>
          <a:p>
            <a:r>
              <a:rPr lang="en-US" dirty="0" smtClean="0"/>
              <a:t>Is there a problem with calling a method inside the same method?</a:t>
            </a:r>
          </a:p>
          <a:p>
            <a:r>
              <a:rPr lang="en-US" dirty="0" smtClean="0"/>
              <a:t>How does the computer keep track of which method is which?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02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/>
              <a:t>stack</a:t>
            </a:r>
            <a:r>
              <a:rPr lang="en-US" dirty="0" smtClean="0"/>
              <a:t> is a first-in last-out (FILO) data structure used to store and retrieve items in a particular order</a:t>
            </a:r>
          </a:p>
          <a:p>
            <a:r>
              <a:rPr lang="en-US" dirty="0" smtClean="0"/>
              <a:t>Just like a stack of blocks: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971800" y="5638800"/>
            <a:ext cx="609600" cy="609600"/>
          </a:xfrm>
          <a:prstGeom prst="rect">
            <a:avLst/>
          </a:prstGeom>
          <a:ln>
            <a:solidFill>
              <a:schemeClr val="tx1"/>
            </a:solidFill>
          </a:ln>
          <a:effectLst/>
          <a:scene3d>
            <a:camera prst="isometricOffAxis2Left">
              <a:rot lat="1080000" lon="1800000" rev="0"/>
            </a:camera>
            <a:lightRig rig="threePt" dir="t"/>
          </a:scene3d>
          <a:sp3d>
            <a:bevelT w="0" h="0"/>
            <a:bevelB w="0" h="5715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Arial Black" pitchFamily="34" charset="0"/>
              </a:rPr>
              <a:t>A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810000" y="4724400"/>
            <a:ext cx="1905000" cy="1524000"/>
            <a:chOff x="2286000" y="4724400"/>
            <a:chExt cx="1905000" cy="1524000"/>
          </a:xfrm>
        </p:grpSpPr>
        <p:sp>
          <p:nvSpPr>
            <p:cNvPr id="8" name="Rectangle 7"/>
            <p:cNvSpPr/>
            <p:nvPr/>
          </p:nvSpPr>
          <p:spPr>
            <a:xfrm>
              <a:off x="3276600" y="56388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  <a:scene3d>
              <a:camera prst="isometricOffAxis2Left">
                <a:rot lat="1080000" lon="1800000" rev="0"/>
              </a:camera>
              <a:lightRig rig="threePt" dir="t"/>
            </a:scene3d>
            <a:sp3d>
              <a:bevelT w="0" h="0"/>
              <a:bevelB w="0" h="571500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Arial Black" pitchFamily="34" charset="0"/>
                </a:rPr>
                <a:t>A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3581400" y="4953000"/>
              <a:ext cx="609600" cy="6096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  <a:effectLst/>
            <a:scene3d>
              <a:camera prst="isometricOffAxis1Right"/>
              <a:lightRig rig="threePt" dir="t"/>
            </a:scene3d>
            <a:sp3d>
              <a:bevelT w="0" h="0"/>
              <a:bevelB w="0" h="571500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Arial Black" pitchFamily="34" charset="0"/>
                </a:rPr>
                <a:t>B</a:t>
              </a:r>
            </a:p>
          </p:txBody>
        </p:sp>
        <p:sp>
          <p:nvSpPr>
            <p:cNvPr id="20" name="Up Arrow 19"/>
            <p:cNvSpPr/>
            <p:nvPr/>
          </p:nvSpPr>
          <p:spPr>
            <a:xfrm rot="5400000">
              <a:off x="2552700" y="5219700"/>
              <a:ext cx="381000" cy="457200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286000" y="4724400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1">
                      <a:lumMod val="75000"/>
                    </a:schemeClr>
                  </a:solidFill>
                </a:rPr>
                <a:t>Push</a:t>
              </a:r>
            </a:p>
          </p:txBody>
        </p:sp>
      </p:grpSp>
      <p:grpSp>
        <p:nvGrpSpPr>
          <p:cNvPr id="6" name="Group 29"/>
          <p:cNvGrpSpPr/>
          <p:nvPr/>
        </p:nvGrpSpPr>
        <p:grpSpPr>
          <a:xfrm>
            <a:off x="5638800" y="4343400"/>
            <a:ext cx="1905000" cy="1905000"/>
            <a:chOff x="4114800" y="4343400"/>
            <a:chExt cx="1905000" cy="1905000"/>
          </a:xfrm>
        </p:grpSpPr>
        <p:sp>
          <p:nvSpPr>
            <p:cNvPr id="11" name="Rectangle 10"/>
            <p:cNvSpPr/>
            <p:nvPr/>
          </p:nvSpPr>
          <p:spPr>
            <a:xfrm>
              <a:off x="5105400" y="56388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  <a:scene3d>
              <a:camera prst="isometricOffAxis2Left">
                <a:rot lat="1080000" lon="1800000" rev="0"/>
              </a:camera>
              <a:lightRig rig="threePt" dir="t"/>
            </a:scene3d>
            <a:sp3d>
              <a:bevelT w="0" h="0"/>
              <a:bevelB w="0" h="571500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Arial Black" pitchFamily="34" charset="0"/>
                </a:rPr>
                <a:t>A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410200" y="4953000"/>
              <a:ext cx="609600" cy="6096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  <a:effectLst/>
            <a:scene3d>
              <a:camera prst="isometricOffAxis1Right"/>
              <a:lightRig rig="threePt" dir="t"/>
            </a:scene3d>
            <a:sp3d>
              <a:bevelT w="0" h="0"/>
              <a:bevelB w="0" h="571500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Arial Black" pitchFamily="34" charset="0"/>
                </a:rPr>
                <a:t>B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953000" y="4343400"/>
              <a:ext cx="609600" cy="6096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  <a:effectLst/>
            <a:scene3d>
              <a:camera prst="isometricOffAxis1Left">
                <a:rot lat="1080000" lon="1800000" rev="0"/>
              </a:camera>
              <a:lightRig rig="threePt" dir="t"/>
            </a:scene3d>
            <a:sp3d>
              <a:bevelT w="0" h="0"/>
              <a:bevelB w="0" h="571500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Arial Black" pitchFamily="34" charset="0"/>
                </a:rPr>
                <a:t>C</a:t>
              </a:r>
            </a:p>
          </p:txBody>
        </p:sp>
        <p:sp>
          <p:nvSpPr>
            <p:cNvPr id="21" name="Up Arrow 20"/>
            <p:cNvSpPr/>
            <p:nvPr/>
          </p:nvSpPr>
          <p:spPr>
            <a:xfrm rot="5400000">
              <a:off x="4381500" y="5219700"/>
              <a:ext cx="381000" cy="457200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114800" y="4724400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1">
                      <a:lumMod val="75000"/>
                    </a:schemeClr>
                  </a:solidFill>
                </a:rPr>
                <a:t>Push</a:t>
              </a:r>
            </a:p>
          </p:txBody>
        </p:sp>
      </p:grpSp>
      <p:grpSp>
        <p:nvGrpSpPr>
          <p:cNvPr id="7" name="Group 30"/>
          <p:cNvGrpSpPr/>
          <p:nvPr/>
        </p:nvGrpSpPr>
        <p:grpSpPr>
          <a:xfrm>
            <a:off x="7467600" y="4724400"/>
            <a:ext cx="1905000" cy="1524000"/>
            <a:chOff x="5943600" y="4724400"/>
            <a:chExt cx="1905000" cy="1524000"/>
          </a:xfrm>
        </p:grpSpPr>
        <p:sp>
          <p:nvSpPr>
            <p:cNvPr id="14" name="Rectangle 13"/>
            <p:cNvSpPr/>
            <p:nvPr/>
          </p:nvSpPr>
          <p:spPr>
            <a:xfrm>
              <a:off x="6934200" y="56388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  <a:scene3d>
              <a:camera prst="isometricOffAxis2Left">
                <a:rot lat="1080000" lon="1800000" rev="0"/>
              </a:camera>
              <a:lightRig rig="threePt" dir="t"/>
            </a:scene3d>
            <a:sp3d>
              <a:bevelT w="0" h="0"/>
              <a:bevelB w="0" h="571500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Arial Black" pitchFamily="34" charset="0"/>
                </a:rPr>
                <a:t>A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239000" y="4953000"/>
              <a:ext cx="609600" cy="6096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  <a:effectLst/>
            <a:scene3d>
              <a:camera prst="isometricOffAxis1Right"/>
              <a:lightRig rig="threePt" dir="t"/>
            </a:scene3d>
            <a:sp3d>
              <a:bevelT w="0" h="0"/>
              <a:bevelB w="0" h="571500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Arial Black" pitchFamily="34" charset="0"/>
                </a:rPr>
                <a:t>B</a:t>
              </a:r>
            </a:p>
          </p:txBody>
        </p:sp>
        <p:sp>
          <p:nvSpPr>
            <p:cNvPr id="22" name="Up Arrow 21"/>
            <p:cNvSpPr/>
            <p:nvPr/>
          </p:nvSpPr>
          <p:spPr>
            <a:xfrm rot="5400000">
              <a:off x="6210300" y="5219700"/>
              <a:ext cx="381000" cy="457200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943600" y="4724400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1">
                      <a:lumMod val="75000"/>
                    </a:schemeClr>
                  </a:solidFill>
                </a:rPr>
                <a:t>Pop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21081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same way, the local variables for each method are stored on the stack</a:t>
            </a:r>
          </a:p>
          <a:p>
            <a:r>
              <a:rPr lang="en-US" dirty="0" smtClean="0"/>
              <a:t>When a </a:t>
            </a:r>
            <a:r>
              <a:rPr lang="en-US" dirty="0"/>
              <a:t>method </a:t>
            </a:r>
            <a:r>
              <a:rPr lang="en-US" dirty="0" smtClean="0"/>
              <a:t>is called, a copy of that </a:t>
            </a:r>
            <a:r>
              <a:rPr lang="en-US" dirty="0"/>
              <a:t>method </a:t>
            </a:r>
            <a:r>
              <a:rPr lang="en-US" dirty="0" smtClean="0"/>
              <a:t>is </a:t>
            </a:r>
            <a:r>
              <a:rPr lang="en-US" b="1" dirty="0" smtClean="0"/>
              <a:t>pushed</a:t>
            </a:r>
            <a:r>
              <a:rPr lang="en-US" dirty="0" smtClean="0"/>
              <a:t> onto the stack</a:t>
            </a:r>
          </a:p>
          <a:p>
            <a:r>
              <a:rPr lang="en-US" dirty="0" smtClean="0"/>
              <a:t>When a </a:t>
            </a:r>
            <a:r>
              <a:rPr lang="en-US" dirty="0"/>
              <a:t>method </a:t>
            </a:r>
            <a:r>
              <a:rPr lang="en-US" dirty="0" smtClean="0"/>
              <a:t>returns, that copy of the </a:t>
            </a:r>
            <a:r>
              <a:rPr lang="en-US" dirty="0"/>
              <a:t>method </a:t>
            </a:r>
            <a:r>
              <a:rPr lang="en-US" b="1" dirty="0" smtClean="0"/>
              <a:t>pops</a:t>
            </a:r>
            <a:r>
              <a:rPr lang="en-US" dirty="0" smtClean="0"/>
              <a:t> off the stack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52800" y="6096000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main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4267200" y="5105400"/>
            <a:ext cx="1828800" cy="1447800"/>
            <a:chOff x="2743200" y="4953000"/>
            <a:chExt cx="1828800" cy="1447800"/>
          </a:xfrm>
        </p:grpSpPr>
        <p:sp>
          <p:nvSpPr>
            <p:cNvPr id="5" name="Rectangle 4"/>
            <p:cNvSpPr/>
            <p:nvPr/>
          </p:nvSpPr>
          <p:spPr>
            <a:xfrm>
              <a:off x="3657600" y="5943600"/>
              <a:ext cx="9144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main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3657600" y="5486400"/>
              <a:ext cx="914400" cy="457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solve</a:t>
              </a:r>
            </a:p>
          </p:txBody>
        </p:sp>
        <p:sp>
          <p:nvSpPr>
            <p:cNvPr id="12" name="Bent Arrow 11"/>
            <p:cNvSpPr/>
            <p:nvPr/>
          </p:nvSpPr>
          <p:spPr>
            <a:xfrm>
              <a:off x="2971800" y="5562600"/>
              <a:ext cx="457200" cy="533400"/>
            </a:xfrm>
            <a:prstGeom prst="ben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743200" y="4953000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Call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096000" y="4724400"/>
            <a:ext cx="1828800" cy="1828800"/>
            <a:chOff x="4572000" y="4572000"/>
            <a:chExt cx="1828800" cy="1828800"/>
          </a:xfrm>
        </p:grpSpPr>
        <p:sp>
          <p:nvSpPr>
            <p:cNvPr id="6" name="Rectangle 5"/>
            <p:cNvSpPr/>
            <p:nvPr/>
          </p:nvSpPr>
          <p:spPr>
            <a:xfrm>
              <a:off x="5486400" y="5943600"/>
              <a:ext cx="9144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main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5486400" y="5486400"/>
              <a:ext cx="914400" cy="457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solve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486400" y="5029200"/>
              <a:ext cx="914400" cy="457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>
                  <a:latin typeface="Courier New" pitchFamily="49" charset="0"/>
                  <a:cs typeface="Courier New" pitchFamily="49" charset="0"/>
                </a:rPr>
                <a:t>factorial</a:t>
              </a:r>
            </a:p>
          </p:txBody>
        </p:sp>
        <p:sp>
          <p:nvSpPr>
            <p:cNvPr id="13" name="Bent Arrow 12"/>
            <p:cNvSpPr/>
            <p:nvPr/>
          </p:nvSpPr>
          <p:spPr>
            <a:xfrm>
              <a:off x="4800600" y="5181600"/>
              <a:ext cx="457200" cy="533400"/>
            </a:xfrm>
            <a:prstGeom prst="ben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572000" y="4572000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Call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772400" y="4724400"/>
            <a:ext cx="1981200" cy="1828800"/>
            <a:chOff x="6248400" y="4572000"/>
            <a:chExt cx="1981200" cy="1828800"/>
          </a:xfrm>
        </p:grpSpPr>
        <p:sp>
          <p:nvSpPr>
            <p:cNvPr id="7" name="Rectangle 6"/>
            <p:cNvSpPr/>
            <p:nvPr/>
          </p:nvSpPr>
          <p:spPr>
            <a:xfrm>
              <a:off x="7315200" y="5943600"/>
              <a:ext cx="9144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main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315200" y="5486400"/>
              <a:ext cx="914400" cy="457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solve</a:t>
              </a:r>
            </a:p>
          </p:txBody>
        </p:sp>
        <p:sp>
          <p:nvSpPr>
            <p:cNvPr id="14" name="Bent Arrow 13"/>
            <p:cNvSpPr/>
            <p:nvPr/>
          </p:nvSpPr>
          <p:spPr>
            <a:xfrm rot="5400000">
              <a:off x="6629400" y="5181600"/>
              <a:ext cx="457200" cy="533400"/>
            </a:xfrm>
            <a:prstGeom prst="ben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248400" y="4572000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Return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6866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with Factorial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copy of factorial has a value of </a:t>
            </a:r>
            <a:r>
              <a:rPr lang="en-US" b="1" i="1" dirty="0" smtClean="0"/>
              <a:t>n</a:t>
            </a:r>
            <a:r>
              <a:rPr lang="en-US" dirty="0" smtClean="0"/>
              <a:t> stored as a local variable</a:t>
            </a:r>
          </a:p>
          <a:p>
            <a:r>
              <a:rPr lang="en-US" dirty="0" smtClean="0"/>
              <a:t>For 6! 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0" y="5257800"/>
            <a:ext cx="2743200" cy="457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6*factorial(5)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0" y="4800600"/>
            <a:ext cx="2743200" cy="457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5*factorial(4)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0" y="4343400"/>
            <a:ext cx="2743200" cy="457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4*factorial(3)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0" y="3886200"/>
            <a:ext cx="2743200" cy="457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3*factorial(2)</a:t>
            </a:r>
          </a:p>
        </p:txBody>
      </p:sp>
      <p:sp>
        <p:nvSpPr>
          <p:cNvPr id="8" name="Rectangle 7"/>
          <p:cNvSpPr/>
          <p:nvPr/>
        </p:nvSpPr>
        <p:spPr>
          <a:xfrm>
            <a:off x="6096000" y="3429000"/>
            <a:ext cx="2743200" cy="457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2*factorial(1)</a:t>
            </a:r>
          </a:p>
        </p:txBody>
      </p:sp>
      <p:sp>
        <p:nvSpPr>
          <p:cNvPr id="9" name="Rectangle 8"/>
          <p:cNvSpPr/>
          <p:nvPr/>
        </p:nvSpPr>
        <p:spPr>
          <a:xfrm>
            <a:off x="6096000" y="2971800"/>
            <a:ext cx="2743200" cy="457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6096000" y="5715000"/>
            <a:ext cx="27432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x = factorial(6);</a:t>
            </a:r>
          </a:p>
        </p:txBody>
      </p:sp>
      <p:grpSp>
        <p:nvGrpSpPr>
          <p:cNvPr id="11" name="Group 38"/>
          <p:cNvGrpSpPr/>
          <p:nvPr/>
        </p:nvGrpSpPr>
        <p:grpSpPr>
          <a:xfrm>
            <a:off x="3505200" y="5486400"/>
            <a:ext cx="2590800" cy="533400"/>
            <a:chOff x="1981200" y="5486400"/>
            <a:chExt cx="2590800" cy="533400"/>
          </a:xfrm>
        </p:grpSpPr>
        <p:sp>
          <p:nvSpPr>
            <p:cNvPr id="15" name="Circular Arrow 14"/>
            <p:cNvSpPr/>
            <p:nvPr/>
          </p:nvSpPr>
          <p:spPr>
            <a:xfrm rot="-5400000">
              <a:off x="4038600" y="54864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981200" y="5574268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factorial(6)</a:t>
              </a:r>
            </a:p>
          </p:txBody>
        </p:sp>
      </p:grpSp>
      <p:grpSp>
        <p:nvGrpSpPr>
          <p:cNvPr id="12" name="Group 39"/>
          <p:cNvGrpSpPr/>
          <p:nvPr/>
        </p:nvGrpSpPr>
        <p:grpSpPr>
          <a:xfrm>
            <a:off x="3505200" y="5029200"/>
            <a:ext cx="2590800" cy="533400"/>
            <a:chOff x="1981200" y="5029200"/>
            <a:chExt cx="2590800" cy="533400"/>
          </a:xfrm>
        </p:grpSpPr>
        <p:sp>
          <p:nvSpPr>
            <p:cNvPr id="16" name="Circular Arrow 15"/>
            <p:cNvSpPr/>
            <p:nvPr/>
          </p:nvSpPr>
          <p:spPr>
            <a:xfrm rot="-5400000">
              <a:off x="4038600" y="50292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981200" y="5105400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factorial(5)</a:t>
              </a:r>
            </a:p>
          </p:txBody>
        </p:sp>
      </p:grpSp>
      <p:grpSp>
        <p:nvGrpSpPr>
          <p:cNvPr id="13" name="Group 40"/>
          <p:cNvGrpSpPr/>
          <p:nvPr/>
        </p:nvGrpSpPr>
        <p:grpSpPr>
          <a:xfrm>
            <a:off x="3505200" y="4572000"/>
            <a:ext cx="2590800" cy="533400"/>
            <a:chOff x="1981200" y="4572000"/>
            <a:chExt cx="2590800" cy="533400"/>
          </a:xfrm>
        </p:grpSpPr>
        <p:sp>
          <p:nvSpPr>
            <p:cNvPr id="17" name="Circular Arrow 16"/>
            <p:cNvSpPr/>
            <p:nvPr/>
          </p:nvSpPr>
          <p:spPr>
            <a:xfrm rot="-5400000">
              <a:off x="4038600" y="45720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81200" y="4648200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factorial(4)</a:t>
              </a:r>
            </a:p>
          </p:txBody>
        </p:sp>
      </p:grpSp>
      <p:grpSp>
        <p:nvGrpSpPr>
          <p:cNvPr id="14" name="Group 41"/>
          <p:cNvGrpSpPr/>
          <p:nvPr/>
        </p:nvGrpSpPr>
        <p:grpSpPr>
          <a:xfrm>
            <a:off x="3505200" y="4114800"/>
            <a:ext cx="2590800" cy="533400"/>
            <a:chOff x="1981200" y="4114800"/>
            <a:chExt cx="2590800" cy="533400"/>
          </a:xfrm>
        </p:grpSpPr>
        <p:sp>
          <p:nvSpPr>
            <p:cNvPr id="18" name="Circular Arrow 17"/>
            <p:cNvSpPr/>
            <p:nvPr/>
          </p:nvSpPr>
          <p:spPr>
            <a:xfrm rot="-5400000">
              <a:off x="4038600" y="41148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981200" y="4191000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factorial(3)</a:t>
              </a:r>
            </a:p>
          </p:txBody>
        </p:sp>
      </p:grpSp>
      <p:grpSp>
        <p:nvGrpSpPr>
          <p:cNvPr id="39" name="Group 42"/>
          <p:cNvGrpSpPr/>
          <p:nvPr/>
        </p:nvGrpSpPr>
        <p:grpSpPr>
          <a:xfrm>
            <a:off x="3505200" y="3657600"/>
            <a:ext cx="2590800" cy="533400"/>
            <a:chOff x="1981200" y="3657600"/>
            <a:chExt cx="2590800" cy="533400"/>
          </a:xfrm>
        </p:grpSpPr>
        <p:sp>
          <p:nvSpPr>
            <p:cNvPr id="19" name="Circular Arrow 18"/>
            <p:cNvSpPr/>
            <p:nvPr/>
          </p:nvSpPr>
          <p:spPr>
            <a:xfrm rot="-5400000">
              <a:off x="4038600" y="36576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981200" y="3733800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factorial(2)</a:t>
              </a:r>
            </a:p>
          </p:txBody>
        </p:sp>
      </p:grpSp>
      <p:grpSp>
        <p:nvGrpSpPr>
          <p:cNvPr id="40" name="Group 43"/>
          <p:cNvGrpSpPr/>
          <p:nvPr/>
        </p:nvGrpSpPr>
        <p:grpSpPr>
          <a:xfrm>
            <a:off x="3505200" y="3200400"/>
            <a:ext cx="2590800" cy="533400"/>
            <a:chOff x="1981200" y="3200400"/>
            <a:chExt cx="2590800" cy="533400"/>
          </a:xfrm>
        </p:grpSpPr>
        <p:sp>
          <p:nvSpPr>
            <p:cNvPr id="20" name="Circular Arrow 19"/>
            <p:cNvSpPr/>
            <p:nvPr/>
          </p:nvSpPr>
          <p:spPr>
            <a:xfrm rot="-5400000">
              <a:off x="4038600" y="32004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981200" y="3288268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factorial(1)</a:t>
              </a:r>
            </a:p>
          </p:txBody>
        </p:sp>
      </p:grpSp>
      <p:grpSp>
        <p:nvGrpSpPr>
          <p:cNvPr id="41" name="Group 49"/>
          <p:cNvGrpSpPr/>
          <p:nvPr/>
        </p:nvGrpSpPr>
        <p:grpSpPr>
          <a:xfrm>
            <a:off x="8763000" y="5486400"/>
            <a:ext cx="2590800" cy="533400"/>
            <a:chOff x="7239000" y="5486400"/>
            <a:chExt cx="2590800" cy="533400"/>
          </a:xfrm>
        </p:grpSpPr>
        <p:sp>
          <p:nvSpPr>
            <p:cNvPr id="21" name="Circular Arrow 20"/>
            <p:cNvSpPr/>
            <p:nvPr/>
          </p:nvSpPr>
          <p:spPr>
            <a:xfrm rot="5400000">
              <a:off x="7239000" y="54864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848600" y="5574268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720</a:t>
              </a:r>
            </a:p>
          </p:txBody>
        </p:sp>
      </p:grpSp>
      <p:grpSp>
        <p:nvGrpSpPr>
          <p:cNvPr id="42" name="Group 48"/>
          <p:cNvGrpSpPr/>
          <p:nvPr/>
        </p:nvGrpSpPr>
        <p:grpSpPr>
          <a:xfrm>
            <a:off x="8763000" y="5029200"/>
            <a:ext cx="2590800" cy="533400"/>
            <a:chOff x="7239000" y="5029200"/>
            <a:chExt cx="2590800" cy="533400"/>
          </a:xfrm>
        </p:grpSpPr>
        <p:sp>
          <p:nvSpPr>
            <p:cNvPr id="22" name="Circular Arrow 21"/>
            <p:cNvSpPr/>
            <p:nvPr/>
          </p:nvSpPr>
          <p:spPr>
            <a:xfrm rot="5400000">
              <a:off x="7239000" y="50292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848600" y="5105400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120</a:t>
              </a:r>
            </a:p>
          </p:txBody>
        </p:sp>
      </p:grpSp>
      <p:grpSp>
        <p:nvGrpSpPr>
          <p:cNvPr id="43" name="Group 47"/>
          <p:cNvGrpSpPr/>
          <p:nvPr/>
        </p:nvGrpSpPr>
        <p:grpSpPr>
          <a:xfrm>
            <a:off x="8763000" y="4572000"/>
            <a:ext cx="2590800" cy="533400"/>
            <a:chOff x="7239000" y="4572000"/>
            <a:chExt cx="2590800" cy="533400"/>
          </a:xfrm>
        </p:grpSpPr>
        <p:sp>
          <p:nvSpPr>
            <p:cNvPr id="23" name="Circular Arrow 22"/>
            <p:cNvSpPr/>
            <p:nvPr/>
          </p:nvSpPr>
          <p:spPr>
            <a:xfrm rot="5400000">
              <a:off x="7239000" y="45720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848600" y="4648200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24</a:t>
              </a:r>
            </a:p>
          </p:txBody>
        </p:sp>
      </p:grpSp>
      <p:grpSp>
        <p:nvGrpSpPr>
          <p:cNvPr id="44" name="Group 46"/>
          <p:cNvGrpSpPr/>
          <p:nvPr/>
        </p:nvGrpSpPr>
        <p:grpSpPr>
          <a:xfrm>
            <a:off x="8763000" y="4114800"/>
            <a:ext cx="2590800" cy="533400"/>
            <a:chOff x="7239000" y="4114800"/>
            <a:chExt cx="2590800" cy="533400"/>
          </a:xfrm>
        </p:grpSpPr>
        <p:sp>
          <p:nvSpPr>
            <p:cNvPr id="24" name="Circular Arrow 23"/>
            <p:cNvSpPr/>
            <p:nvPr/>
          </p:nvSpPr>
          <p:spPr>
            <a:xfrm rot="5400000">
              <a:off x="7239000" y="41148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848600" y="4191000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6</a:t>
              </a:r>
            </a:p>
          </p:txBody>
        </p:sp>
      </p:grpSp>
      <p:grpSp>
        <p:nvGrpSpPr>
          <p:cNvPr id="45" name="Group 45"/>
          <p:cNvGrpSpPr/>
          <p:nvPr/>
        </p:nvGrpSpPr>
        <p:grpSpPr>
          <a:xfrm>
            <a:off x="8763000" y="3657600"/>
            <a:ext cx="2590800" cy="533400"/>
            <a:chOff x="7239000" y="3657600"/>
            <a:chExt cx="2590800" cy="533400"/>
          </a:xfrm>
        </p:grpSpPr>
        <p:sp>
          <p:nvSpPr>
            <p:cNvPr id="25" name="Circular Arrow 24"/>
            <p:cNvSpPr/>
            <p:nvPr/>
          </p:nvSpPr>
          <p:spPr>
            <a:xfrm rot="5400000">
              <a:off x="7239000" y="36576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848600" y="3733800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</p:grpSp>
      <p:grpSp>
        <p:nvGrpSpPr>
          <p:cNvPr id="46" name="Group 44"/>
          <p:cNvGrpSpPr/>
          <p:nvPr/>
        </p:nvGrpSpPr>
        <p:grpSpPr>
          <a:xfrm>
            <a:off x="8763000" y="3200400"/>
            <a:ext cx="2590800" cy="533400"/>
            <a:chOff x="7239000" y="3200400"/>
            <a:chExt cx="2590800" cy="533400"/>
          </a:xfrm>
        </p:grpSpPr>
        <p:sp>
          <p:nvSpPr>
            <p:cNvPr id="26" name="Circular Arrow 25"/>
            <p:cNvSpPr/>
            <p:nvPr/>
          </p:nvSpPr>
          <p:spPr>
            <a:xfrm rot="5400000">
              <a:off x="7239000" y="32004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848600" y="3288268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04727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13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and loops have the same power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use recursion anytime you would use loops</a:t>
            </a:r>
          </a:p>
          <a:p>
            <a:r>
              <a:rPr lang="en-US" dirty="0" smtClean="0"/>
              <a:t>With one exception:</a:t>
            </a:r>
          </a:p>
          <a:p>
            <a:pPr lvl="1"/>
            <a:r>
              <a:rPr lang="en-US" dirty="0" smtClean="0"/>
              <a:t>If you make too many method calls, you will run out of stack space, and your program will crash</a:t>
            </a:r>
          </a:p>
          <a:p>
            <a:pPr lvl="1"/>
            <a:r>
              <a:rPr lang="en-US" dirty="0" smtClean="0"/>
              <a:t>On these machines, it's probably between 10,000 and 30,000 method calls</a:t>
            </a:r>
          </a:p>
          <a:p>
            <a:r>
              <a:rPr lang="en-US" dirty="0" smtClean="0"/>
              <a:t>Some languages like Lisp don't even have loops!</a:t>
            </a:r>
          </a:p>
          <a:p>
            <a:r>
              <a:rPr lang="en-US" dirty="0" smtClean="0"/>
              <a:t>Everything is done recursively</a:t>
            </a:r>
          </a:p>
          <a:p>
            <a:r>
              <a:rPr lang="en-US" dirty="0" smtClean="0"/>
              <a:t>Some problems are naturally modeled recursively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533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6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Multiplication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Although it's not efficient to do so, we can think of multiplication as repeated addition</a:t>
                </a:r>
              </a:p>
              <a:p>
                <a:r>
                  <a:rPr lang="en-US" dirty="0" smtClean="0"/>
                  <a:t>Thus,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…+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/>
              </a:p>
              <a:p>
                <a:pPr marL="118872" indent="0">
                  <a:buNone/>
                </a:pPr>
                <a:r>
                  <a:rPr lang="en-US" dirty="0" smtClean="0"/>
                  <a:t>			      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 smtClean="0"/>
                  <a:t> times)</a:t>
                </a:r>
              </a:p>
              <a:p>
                <a:r>
                  <a:rPr lang="en-US" dirty="0"/>
                  <a:t>Base case </a:t>
                </a:r>
                <a:r>
                  <a:rPr lang="en-US" dirty="0" smtClean="0"/>
                  <a:t>(</a:t>
                </a:r>
                <a:r>
                  <a:rPr lang="en-US" b="1" i="1" dirty="0" smtClean="0"/>
                  <a:t>y</a:t>
                </a:r>
                <a:r>
                  <a:rPr lang="en-US" dirty="0" smtClean="0"/>
                  <a:t> </a:t>
                </a:r>
                <a:r>
                  <a:rPr lang="en-US" dirty="0" smtClean="0">
                    <a:sym typeface="Symbol"/>
                  </a:rPr>
                  <a:t>= 0):</a:t>
                </a:r>
                <a:endParaRPr lang="en-US" dirty="0">
                  <a:sym typeface="Symbol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Symbol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/>
                      </a:rPr>
                      <m:t>∙0=0</m:t>
                    </m:r>
                  </m:oMath>
                </a14:m>
                <a:endParaRPr lang="en-US" dirty="0">
                  <a:sym typeface="Symbol"/>
                </a:endParaRPr>
              </a:p>
              <a:p>
                <a:pPr lvl="1">
                  <a:buNone/>
                </a:pPr>
                <a:endParaRPr lang="en-US" dirty="0">
                  <a:sym typeface="Symbol"/>
                </a:endParaRPr>
              </a:p>
              <a:p>
                <a:r>
                  <a:rPr lang="en-US" dirty="0">
                    <a:sym typeface="Symbol"/>
                  </a:rPr>
                  <a:t>Recursive case </a:t>
                </a:r>
                <a:r>
                  <a:rPr lang="en-US" dirty="0" smtClean="0">
                    <a:sym typeface="Symbol"/>
                  </a:rPr>
                  <a:t>(</a:t>
                </a:r>
                <a:r>
                  <a:rPr lang="en-US" b="1" i="1" dirty="0" smtClean="0"/>
                  <a:t>y</a:t>
                </a:r>
                <a:r>
                  <a:rPr lang="en-US" dirty="0" smtClean="0"/>
                  <a:t> </a:t>
                </a:r>
                <a:r>
                  <a:rPr lang="en-US" dirty="0"/>
                  <a:t>&gt; </a:t>
                </a:r>
                <a:r>
                  <a:rPr lang="en-US" dirty="0" smtClean="0"/>
                  <a:t>0):</a:t>
                </a:r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en-US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7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6348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for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sz="2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multiply(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x, </a:t>
            </a:r>
            <a:r>
              <a:rPr lang="en-US" sz="2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y ){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y == 0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0;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+ multiply( x, y - 1 );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5791200" y="2743200"/>
            <a:ext cx="3505200" cy="762000"/>
            <a:chOff x="4648200" y="2590800"/>
            <a:chExt cx="3505200" cy="762000"/>
          </a:xfrm>
        </p:grpSpPr>
        <p:sp>
          <p:nvSpPr>
            <p:cNvPr id="4" name="Left Arrow 3"/>
            <p:cNvSpPr/>
            <p:nvPr/>
          </p:nvSpPr>
          <p:spPr>
            <a:xfrm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26302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4724400" y="4800600"/>
            <a:ext cx="3352800" cy="2133600"/>
            <a:chOff x="3200400" y="4800600"/>
            <a:chExt cx="3352800" cy="2133600"/>
          </a:xfrm>
        </p:grpSpPr>
        <p:sp>
          <p:nvSpPr>
            <p:cNvPr id="6" name="Left Arrow 5"/>
            <p:cNvSpPr/>
            <p:nvPr/>
          </p:nvSpPr>
          <p:spPr>
            <a:xfrm rot="5400000">
              <a:off x="4343400" y="49530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00400" y="5733871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4898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Similarly, exponentiation is repeated multiplication</a:t>
                </a:r>
              </a:p>
              <a:p>
                <a:r>
                  <a:rPr lang="en-US" dirty="0" smtClean="0"/>
                  <a:t>Thus,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…∙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/>
              </a:p>
              <a:p>
                <a:pPr marL="118872" indent="0">
                  <a:buNone/>
                </a:pPr>
                <a:r>
                  <a:rPr lang="en-US" dirty="0" smtClean="0"/>
                  <a:t>			      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 smtClean="0"/>
                  <a:t> times)</a:t>
                </a:r>
              </a:p>
              <a:p>
                <a:r>
                  <a:rPr lang="en-US" dirty="0"/>
                  <a:t>Base case </a:t>
                </a:r>
                <a:r>
                  <a:rPr lang="en-US" dirty="0" smtClean="0"/>
                  <a:t>(</a:t>
                </a:r>
                <a:r>
                  <a:rPr lang="en-US" b="1" i="1" dirty="0" smtClean="0"/>
                  <a:t>y</a:t>
                </a:r>
                <a:r>
                  <a:rPr lang="en-US" dirty="0" smtClean="0"/>
                  <a:t> </a:t>
                </a:r>
                <a:r>
                  <a:rPr lang="en-US" dirty="0" smtClean="0">
                    <a:sym typeface="Symbol"/>
                  </a:rPr>
                  <a:t>= 0):</a:t>
                </a:r>
                <a:endParaRPr lang="en-US" dirty="0">
                  <a:sym typeface="Symbol"/>
                </a:endParaRP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r>
                  <a:rPr lang="en-US" dirty="0">
                    <a:sym typeface="Symbol"/>
                  </a:rPr>
                  <a:t>Recursive case </a:t>
                </a:r>
                <a:r>
                  <a:rPr lang="en-US" dirty="0" smtClean="0">
                    <a:sym typeface="Symbol"/>
                  </a:rPr>
                  <a:t>(</a:t>
                </a:r>
                <a:r>
                  <a:rPr lang="en-US" b="1" i="1" dirty="0" smtClean="0"/>
                  <a:t>y</a:t>
                </a:r>
                <a:r>
                  <a:rPr lang="en-US" dirty="0" smtClean="0"/>
                  <a:t> </a:t>
                </a:r>
                <a:r>
                  <a:rPr lang="en-US" dirty="0"/>
                  <a:t>&gt; </a:t>
                </a:r>
                <a:r>
                  <a:rPr lang="en-US" dirty="0" smtClean="0"/>
                  <a:t>0):</a:t>
                </a:r>
                <a:endParaRPr lang="en-US" dirty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There is a more efficient way to do this, but you'll have to take COMP 2100 to talk about it</a:t>
                </a:r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649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for exponentiation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power( 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x, </a:t>
            </a:r>
            <a:r>
              <a:rPr lang="en-US" sz="2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y ){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y == 0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1.0;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* power( x, y - 1 );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5791200" y="2743200"/>
            <a:ext cx="3505200" cy="762000"/>
            <a:chOff x="4648200" y="2590800"/>
            <a:chExt cx="3505200" cy="762000"/>
          </a:xfrm>
        </p:grpSpPr>
        <p:sp>
          <p:nvSpPr>
            <p:cNvPr id="4" name="Left Arrow 3"/>
            <p:cNvSpPr/>
            <p:nvPr/>
          </p:nvSpPr>
          <p:spPr>
            <a:xfrm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26302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4724400" y="4800600"/>
            <a:ext cx="3352800" cy="2133600"/>
            <a:chOff x="3200400" y="4800600"/>
            <a:chExt cx="3352800" cy="2133600"/>
          </a:xfrm>
        </p:grpSpPr>
        <p:sp>
          <p:nvSpPr>
            <p:cNvPr id="6" name="Left Arrow 5"/>
            <p:cNvSpPr/>
            <p:nvPr/>
          </p:nvSpPr>
          <p:spPr>
            <a:xfrm rot="5400000">
              <a:off x="4343400" y="49530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00400" y="5733871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55588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0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recursion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Keep reading Chapter 19</a:t>
            </a:r>
          </a:p>
          <a:p>
            <a:r>
              <a:rPr lang="en-US" dirty="0" smtClean="0"/>
              <a:t>Keep working on Project 2</a:t>
            </a:r>
          </a:p>
          <a:p>
            <a:r>
              <a:rPr lang="en-US" b="1" dirty="0" err="1"/>
              <a:t>InSocial</a:t>
            </a:r>
            <a:r>
              <a:rPr lang="en-US" b="1" dirty="0"/>
              <a:t> Risk Advisors are looking for a consultant</a:t>
            </a:r>
          </a:p>
          <a:p>
            <a:pPr lvl="1"/>
            <a:r>
              <a:rPr lang="en-US" dirty="0"/>
              <a:t>They need help linking together some services with </a:t>
            </a:r>
            <a:r>
              <a:rPr lang="en-US" dirty="0" err="1"/>
              <a:t>Zapier</a:t>
            </a:r>
            <a:endParaRPr lang="en-US" dirty="0"/>
          </a:p>
          <a:p>
            <a:pPr lvl="1"/>
            <a:r>
              <a:rPr lang="en-US" dirty="0"/>
              <a:t>Should be a small amount of work, but it might open up other opportunities</a:t>
            </a:r>
          </a:p>
          <a:p>
            <a:pPr lvl="1"/>
            <a:r>
              <a:rPr lang="en-US" dirty="0"/>
              <a:t>If interested, send a resume to Jim </a:t>
            </a:r>
            <a:r>
              <a:rPr lang="en-US" dirty="0" err="1"/>
              <a:t>Waterwash</a:t>
            </a:r>
            <a:endParaRPr lang="en-US" dirty="0"/>
          </a:p>
          <a:p>
            <a:pPr lvl="1"/>
            <a:r>
              <a:rPr lang="en-US" dirty="0"/>
              <a:t>Get his contact information from me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4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Menus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8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addition to widgets scattered across the surface of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r>
              <a:rPr lang="en-US" dirty="0" smtClean="0"/>
              <a:t>, users are accustomed to </a:t>
            </a:r>
            <a:r>
              <a:rPr lang="en-US" b="1" dirty="0" smtClean="0"/>
              <a:t>menus</a:t>
            </a:r>
          </a:p>
          <a:p>
            <a:r>
              <a:rPr lang="en-US" dirty="0" smtClean="0"/>
              <a:t>Menus, of course, drop down to display a list of options</a:t>
            </a:r>
          </a:p>
          <a:p>
            <a:r>
              <a:rPr lang="en-US" dirty="0" smtClean="0"/>
              <a:t>The good news is that we can add action listeners to these menu items just like we can with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JButton</a:t>
            </a:r>
            <a:r>
              <a:rPr lang="en-US" dirty="0" smtClean="0"/>
              <a:t> objects</a:t>
            </a:r>
          </a:p>
          <a:p>
            <a:r>
              <a:rPr lang="en-US" dirty="0" smtClean="0"/>
              <a:t>All we have to do is learn how to create menus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22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JMenu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 Swing, the menu itself (not the choices in the menu) is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JMenu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You can create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JMenu</a:t>
            </a:r>
            <a:r>
              <a:rPr lang="en-US" dirty="0" smtClean="0"/>
              <a:t> with the name of your choice much like any other Swing widget with text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Like other widgets, creating the menu doesn't display it</a:t>
            </a:r>
          </a:p>
          <a:p>
            <a:r>
              <a:rPr lang="en-US" dirty="0" smtClean="0"/>
              <a:t>We'll have to add it to the appropriate container</a:t>
            </a:r>
          </a:p>
          <a:p>
            <a:r>
              <a:rPr lang="en-US" dirty="0" smtClean="0"/>
              <a:t>Common menus are:</a:t>
            </a:r>
          </a:p>
          <a:p>
            <a:pPr lvl="1"/>
            <a:r>
              <a:rPr lang="en-US" dirty="0" smtClean="0"/>
              <a:t>File</a:t>
            </a:r>
          </a:p>
          <a:p>
            <a:pPr lvl="1"/>
            <a:r>
              <a:rPr lang="en-US" dirty="0" smtClean="0"/>
              <a:t>Edit</a:t>
            </a:r>
          </a:p>
          <a:p>
            <a:pPr lvl="1"/>
            <a:r>
              <a:rPr lang="en-US" dirty="0" smtClean="0"/>
              <a:t>View</a:t>
            </a:r>
          </a:p>
          <a:p>
            <a:pPr lvl="1"/>
            <a:r>
              <a:rPr lang="en-US" dirty="0" smtClean="0"/>
              <a:t>Help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2895600"/>
            <a:ext cx="10972800" cy="762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JMenu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fileMenu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JMenu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"File"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11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JMenuItem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choices that you add to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JMenu</a:t>
            </a:r>
            <a:r>
              <a:rPr lang="en-US" dirty="0" smtClean="0"/>
              <a:t> are objects of type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JMenuItem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They function much like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JButton</a:t>
            </a:r>
            <a:r>
              <a:rPr lang="en-US" dirty="0" smtClean="0"/>
              <a:t> in that you can add an action listener to them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Once you create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JMenuItem</a:t>
            </a:r>
            <a:r>
              <a:rPr lang="en-US" dirty="0" smtClean="0"/>
              <a:t>, you can add it to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JMenu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You can even add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JMenu</a:t>
            </a:r>
            <a:r>
              <a:rPr lang="en-US" dirty="0" smtClean="0"/>
              <a:t> to another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JMenu</a:t>
            </a:r>
            <a:r>
              <a:rPr lang="en-US" dirty="0" smtClean="0"/>
              <a:t> for nested menus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2895600"/>
            <a:ext cx="10972800" cy="1524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JMenuItem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exitItem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JMenuItem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"Exit"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exitItem.addActionListener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(e -&gt;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frame.dispose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4953000"/>
            <a:ext cx="10972800" cy="68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fileMenu.add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exitItem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771918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JMenuBar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Where do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JMenu</a:t>
            </a:r>
            <a:r>
              <a:rPr lang="en-US" dirty="0" smtClean="0"/>
              <a:t> objects live?</a:t>
            </a:r>
          </a:p>
          <a:p>
            <a:r>
              <a:rPr lang="en-US" dirty="0" smtClean="0"/>
              <a:t>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JMenuBar</a:t>
            </a:r>
            <a:r>
              <a:rPr lang="en-US" dirty="0" smtClean="0"/>
              <a:t>, of course</a:t>
            </a:r>
          </a:p>
          <a:p>
            <a:r>
              <a:rPr lang="en-US" dirty="0" smtClean="0"/>
              <a:t>First, you create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JMenuBar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Then, you add your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JMenu</a:t>
            </a:r>
            <a:r>
              <a:rPr lang="en-US" dirty="0" smtClean="0"/>
              <a:t> objects to it (in order)</a:t>
            </a:r>
          </a:p>
          <a:p>
            <a:r>
              <a:rPr lang="en-US" dirty="0" smtClean="0"/>
              <a:t>Then, you set it as the frame's menu bar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Make sure you don't </a:t>
            </a:r>
            <a:r>
              <a:rPr lang="en-US" i="1" dirty="0" smtClean="0"/>
              <a:t>add</a:t>
            </a:r>
            <a:r>
              <a:rPr lang="en-US" dirty="0" smtClean="0"/>
              <a:t> the menu bar to the frame by mistake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3810000"/>
            <a:ext cx="10972800" cy="1524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JMenuBar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menuBar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JMenuBar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118872" indent="0">
              <a:buNone/>
            </a:pP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menuBar.add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fileMenu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 // add one or more menus</a:t>
            </a:r>
          </a:p>
          <a:p>
            <a:pPr marL="118872" indent="0">
              <a:buNone/>
            </a:pP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frame.setJMenuBar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menuBar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657340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5898</TotalTime>
  <Words>1428</Words>
  <Application>Microsoft Office PowerPoint</Application>
  <PresentationFormat>Widescreen</PresentationFormat>
  <Paragraphs>270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7" baseType="lpstr">
      <vt:lpstr>Arial</vt:lpstr>
      <vt:lpstr>Arial Black</vt:lpstr>
      <vt:lpstr>Calibri</vt:lpstr>
      <vt:lpstr>Cambria Math</vt:lpstr>
      <vt:lpstr>Corbel</vt:lpstr>
      <vt:lpstr>Courier New</vt:lpstr>
      <vt:lpstr>Symbol</vt:lpstr>
      <vt:lpstr>Wingdings</vt:lpstr>
      <vt:lpstr>Wingdings 2</vt:lpstr>
      <vt:lpstr>Wingdings 3</vt:lpstr>
      <vt:lpstr>Module</vt:lpstr>
      <vt:lpstr>COMP 2000</vt:lpstr>
      <vt:lpstr>Last time</vt:lpstr>
      <vt:lpstr>Questions?</vt:lpstr>
      <vt:lpstr>Project 2</vt:lpstr>
      <vt:lpstr>Menus</vt:lpstr>
      <vt:lpstr>Menus</vt:lpstr>
      <vt:lpstr>JMenu</vt:lpstr>
      <vt:lpstr>JMenuItem</vt:lpstr>
      <vt:lpstr>JMenuBar</vt:lpstr>
      <vt:lpstr>Extras</vt:lpstr>
      <vt:lpstr>Recursion</vt:lpstr>
      <vt:lpstr>What is recursion?</vt:lpstr>
      <vt:lpstr>Bottom Up</vt:lpstr>
      <vt:lpstr>Top Down</vt:lpstr>
      <vt:lpstr>Examples in Acronyms</vt:lpstr>
      <vt:lpstr>Useful Recursion</vt:lpstr>
      <vt:lpstr>Solving Problems with Recursion</vt:lpstr>
      <vt:lpstr>Approach for Problems</vt:lpstr>
      <vt:lpstr>Walking to the Door</vt:lpstr>
      <vt:lpstr>Implementing Factorial</vt:lpstr>
      <vt:lpstr>Code for Factorial</vt:lpstr>
      <vt:lpstr>Recursive style</vt:lpstr>
      <vt:lpstr>How Does Recursion Work Inside The Computer?</vt:lpstr>
      <vt:lpstr>All this math is great, but…</vt:lpstr>
      <vt:lpstr>Stacks</vt:lpstr>
      <vt:lpstr>Call stack</vt:lpstr>
      <vt:lpstr>Example with Factorial</vt:lpstr>
      <vt:lpstr>More Examples</vt:lpstr>
      <vt:lpstr>Recursion and loops have the same power</vt:lpstr>
      <vt:lpstr>Multiplication</vt:lpstr>
      <vt:lpstr>Code for multiplication</vt:lpstr>
      <vt:lpstr>Exponentiation</vt:lpstr>
      <vt:lpstr>Code for exponentiation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1174</cp:revision>
  <dcterms:created xsi:type="dcterms:W3CDTF">2009-08-24T20:26:10Z</dcterms:created>
  <dcterms:modified xsi:type="dcterms:W3CDTF">2020-02-21T17:28:32Z</dcterms:modified>
</cp:coreProperties>
</file>